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BE024A-9FA1-4B9C-8455-40F54C975818}">
  <a:tblStyle styleId="{FBBE024A-9FA1-4B9C-8455-40F54C9758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4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regular.fntdata"/><Relationship Id="rId21" Type="http://schemas.openxmlformats.org/officeDocument/2006/relationships/slide" Target="slides/slide15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italic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HelveticaNeue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5897a19b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5897a19b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5897a19b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5897a19b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5897a19b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5897a19b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4c038070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4c038070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5897a19b3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5897a19b3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5897a19b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5897a19b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5897a19b3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5897a19b3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5897a19b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5897a19b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5897a19b3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5897a19b3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5897a19b3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5897a19b3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5897a19b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5897a19b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5897a19b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5897a19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5897a19b3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5897a19b3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5897a19b3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5897a19b3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5897a19b3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5897a19b3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5897a19b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5897a19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5897a19b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5897a19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5897a19b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5897a19b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5897a19b3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5897a19b3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56a8999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356a8999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5897a19b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5897a19b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5897a19b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5897a19b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5897a19b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5897a19b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56a89999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56a89999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5897a19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5897a19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c038070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c03807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5897a19b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5897a19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5897a19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5897a19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searchgate.net/publication/325766164_CyTargetLinker_app_update_A_flexible_solution_for_network_extension_in_Cytoscape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20150" y="2416175"/>
            <a:ext cx="85206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Hyunwoong Chang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Statistics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Texas A&amp;M University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873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80">
                <a:latin typeface="Helvetica Neue"/>
                <a:ea typeface="Helvetica Neue"/>
                <a:cs typeface="Helvetica Neue"/>
                <a:sym typeface="Helvetica Neue"/>
              </a:rPr>
              <a:t>Order-based Structure Learning without Score Equivalence</a:t>
            </a:r>
            <a:endParaRPr b="1" sz="308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91200" y="4800600"/>
            <a:ext cx="34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52B79"/>
                </a:solidFill>
                <a:highlight>
                  <a:srgbClr val="FFFFFF"/>
                </a:highlight>
              </a:rPr>
              <a:t>Bayesian structure learning in complex settings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9450"/>
            <a:ext cx="2209824" cy="6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457850" y="3630950"/>
            <a:ext cx="5884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James Cai</a:t>
            </a:r>
            <a:r>
              <a:rPr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 Zhou</a:t>
            </a:r>
            <a:endParaRPr b="1" sz="175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252" y="3169500"/>
            <a:ext cx="1269548" cy="15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321" y="3171275"/>
            <a:ext cx="1186450" cy="15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/>
          <p:nvPr/>
        </p:nvSpPr>
        <p:spPr>
          <a:xfrm>
            <a:off x="2812350" y="2134013"/>
            <a:ext cx="3139800" cy="2250300"/>
          </a:xfrm>
          <a:prstGeom prst="ellipse">
            <a:avLst/>
          </a:prstGeom>
          <a:solidFill>
            <a:srgbClr val="FFFF00">
              <a:alpha val="2798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Problem: traversing score-equivalent DAGs.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42" name="Google Shape;242;p22"/>
          <p:cNvGrpSpPr/>
          <p:nvPr/>
        </p:nvGrpSpPr>
        <p:grpSpPr>
          <a:xfrm>
            <a:off x="2986750" y="837450"/>
            <a:ext cx="2791700" cy="3566700"/>
            <a:chOff x="2986750" y="837450"/>
            <a:chExt cx="2791700" cy="3566700"/>
          </a:xfrm>
        </p:grpSpPr>
        <p:sp>
          <p:nvSpPr>
            <p:cNvPr id="243" name="Google Shape;243;p22"/>
            <p:cNvSpPr/>
            <p:nvPr/>
          </p:nvSpPr>
          <p:spPr>
            <a:xfrm>
              <a:off x="5300800" y="837450"/>
              <a:ext cx="63000" cy="11886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3014800" y="4037850"/>
              <a:ext cx="63000" cy="274200"/>
            </a:xfrm>
            <a:prstGeom prst="rect">
              <a:avLst/>
            </a:prstGeom>
            <a:solidFill>
              <a:srgbClr val="9900FF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" name="Google Shape;245;p22"/>
            <p:cNvCxnSpPr>
              <a:stCxn id="246" idx="3"/>
              <a:endCxn id="247" idx="6"/>
            </p:cNvCxnSpPr>
            <p:nvPr/>
          </p:nvCxnSpPr>
          <p:spPr>
            <a:xfrm flipH="1">
              <a:off x="3715492" y="2938908"/>
              <a:ext cx="1117500" cy="18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48" name="Google Shape;248;p22"/>
            <p:cNvSpPr/>
            <p:nvPr/>
          </p:nvSpPr>
          <p:spPr>
            <a:xfrm>
              <a:off x="3624400" y="2545338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3853000" y="3502038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691200" y="3197238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5377000" y="3123450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215350" y="35992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3596350" y="3063438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129750" y="3368238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3824950" y="4054038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663150" y="3673038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4815550" y="28372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205950" y="2532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5348950" y="35992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243400" y="3047250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4234000" y="1980450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843600" y="2285250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4157800" y="2816238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 txBox="1"/>
            <p:nvPr/>
          </p:nvSpPr>
          <p:spPr>
            <a:xfrm>
              <a:off x="4031550" y="3408238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3" name="Google Shape;263;p22"/>
            <p:cNvCxnSpPr/>
            <p:nvPr/>
          </p:nvCxnSpPr>
          <p:spPr>
            <a:xfrm flipH="1">
              <a:off x="3918600" y="3408238"/>
              <a:ext cx="262500" cy="6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2"/>
            <p:cNvCxnSpPr>
              <a:stCxn id="262" idx="0"/>
            </p:cNvCxnSpPr>
            <p:nvPr/>
          </p:nvCxnSpPr>
          <p:spPr>
            <a:xfrm flipH="1">
              <a:off x="3309000" y="3408238"/>
              <a:ext cx="948300" cy="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3658850" y="3128713"/>
              <a:ext cx="4503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2"/>
            <p:cNvCxnSpPr>
              <a:stCxn id="261" idx="2"/>
            </p:cNvCxnSpPr>
            <p:nvPr/>
          </p:nvCxnSpPr>
          <p:spPr>
            <a:xfrm flipH="1" rot="10800000">
              <a:off x="4189300" y="2616438"/>
              <a:ext cx="59400" cy="74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2"/>
            <p:cNvCxnSpPr>
              <a:stCxn id="262" idx="0"/>
              <a:endCxn id="246" idx="3"/>
            </p:cNvCxnSpPr>
            <p:nvPr/>
          </p:nvCxnSpPr>
          <p:spPr>
            <a:xfrm flipH="1" rot="10800000">
              <a:off x="4257300" y="2939038"/>
              <a:ext cx="575700" cy="46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2"/>
            <p:cNvCxnSpPr/>
            <p:nvPr/>
          </p:nvCxnSpPr>
          <p:spPr>
            <a:xfrm>
              <a:off x="4181100" y="3408238"/>
              <a:ext cx="465300" cy="29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2"/>
            <p:cNvCxnSpPr>
              <a:stCxn id="262" idx="0"/>
              <a:endCxn id="257" idx="2"/>
            </p:cNvCxnSpPr>
            <p:nvPr/>
          </p:nvCxnSpPr>
          <p:spPr>
            <a:xfrm>
              <a:off x="4257300" y="3408238"/>
              <a:ext cx="1091700" cy="25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2"/>
            <p:cNvCxnSpPr>
              <a:stCxn id="247" idx="3"/>
            </p:cNvCxnSpPr>
            <p:nvPr/>
          </p:nvCxnSpPr>
          <p:spPr>
            <a:xfrm flipH="1">
              <a:off x="3308992" y="3165096"/>
              <a:ext cx="304800" cy="48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2"/>
            <p:cNvCxnSpPr/>
            <p:nvPr/>
          </p:nvCxnSpPr>
          <p:spPr>
            <a:xfrm flipH="1">
              <a:off x="3658792" y="2631696"/>
              <a:ext cx="564600" cy="48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2"/>
            <p:cNvCxnSpPr/>
            <p:nvPr/>
          </p:nvCxnSpPr>
          <p:spPr>
            <a:xfrm rot="10800000">
              <a:off x="4244350" y="2623488"/>
              <a:ext cx="571200" cy="27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2"/>
            <p:cNvCxnSpPr>
              <a:stCxn id="257" idx="2"/>
            </p:cNvCxnSpPr>
            <p:nvPr/>
          </p:nvCxnSpPr>
          <p:spPr>
            <a:xfrm flipH="1">
              <a:off x="4754050" y="3658800"/>
              <a:ext cx="594900" cy="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2"/>
            <p:cNvCxnSpPr/>
            <p:nvPr/>
          </p:nvCxnSpPr>
          <p:spPr>
            <a:xfrm rot="10800000">
              <a:off x="4861192" y="2865708"/>
              <a:ext cx="505200" cy="75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2"/>
            <p:cNvCxnSpPr>
              <a:stCxn id="254" idx="2"/>
            </p:cNvCxnSpPr>
            <p:nvPr/>
          </p:nvCxnSpPr>
          <p:spPr>
            <a:xfrm rot="10800000">
              <a:off x="3308950" y="3648288"/>
              <a:ext cx="516000" cy="46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2"/>
            <p:cNvCxnSpPr>
              <a:endCxn id="247" idx="4"/>
            </p:cNvCxnSpPr>
            <p:nvPr/>
          </p:nvCxnSpPr>
          <p:spPr>
            <a:xfrm rot="10800000">
              <a:off x="3655900" y="3182538"/>
              <a:ext cx="245100" cy="93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2"/>
            <p:cNvCxnSpPr>
              <a:stCxn id="255" idx="2"/>
            </p:cNvCxnSpPr>
            <p:nvPr/>
          </p:nvCxnSpPr>
          <p:spPr>
            <a:xfrm flipH="1">
              <a:off x="3918550" y="3732588"/>
              <a:ext cx="744600" cy="37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2"/>
            <p:cNvCxnSpPr/>
            <p:nvPr/>
          </p:nvCxnSpPr>
          <p:spPr>
            <a:xfrm flipH="1">
              <a:off x="3918592" y="3698496"/>
              <a:ext cx="14478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2"/>
            <p:cNvCxnSpPr>
              <a:stCxn id="255" idx="5"/>
            </p:cNvCxnSpPr>
            <p:nvPr/>
          </p:nvCxnSpPr>
          <p:spPr>
            <a:xfrm flipH="1" rot="10800000">
              <a:off x="4764808" y="2872296"/>
              <a:ext cx="96300" cy="90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80" name="Google Shape;280;p22"/>
            <p:cNvSpPr/>
            <p:nvPr/>
          </p:nvSpPr>
          <p:spPr>
            <a:xfrm>
              <a:off x="5272750" y="19990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2986750" y="42850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22"/>
            <p:cNvCxnSpPr>
              <a:stCxn id="280" idx="2"/>
            </p:cNvCxnSpPr>
            <p:nvPr/>
          </p:nvCxnSpPr>
          <p:spPr>
            <a:xfrm flipH="1">
              <a:off x="4320550" y="2058600"/>
              <a:ext cx="952200" cy="49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2"/>
            <p:cNvCxnSpPr>
              <a:stCxn id="280" idx="4"/>
            </p:cNvCxnSpPr>
            <p:nvPr/>
          </p:nvCxnSpPr>
          <p:spPr>
            <a:xfrm flipH="1">
              <a:off x="4930300" y="2118150"/>
              <a:ext cx="402000" cy="73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2"/>
            <p:cNvCxnSpPr>
              <a:stCxn id="280" idx="4"/>
              <a:endCxn id="257" idx="7"/>
            </p:cNvCxnSpPr>
            <p:nvPr/>
          </p:nvCxnSpPr>
          <p:spPr>
            <a:xfrm>
              <a:off x="5332300" y="2118150"/>
              <a:ext cx="118200" cy="149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2"/>
            <p:cNvCxnSpPr>
              <a:stCxn id="281" idx="7"/>
            </p:cNvCxnSpPr>
            <p:nvPr/>
          </p:nvCxnSpPr>
          <p:spPr>
            <a:xfrm flipH="1" rot="10800000">
              <a:off x="3088408" y="3726792"/>
              <a:ext cx="144300" cy="5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2"/>
            <p:cNvCxnSpPr>
              <a:stCxn id="281" idx="5"/>
              <a:endCxn id="254" idx="3"/>
            </p:cNvCxnSpPr>
            <p:nvPr/>
          </p:nvCxnSpPr>
          <p:spPr>
            <a:xfrm flipH="1" rot="10800000">
              <a:off x="3088408" y="4155708"/>
              <a:ext cx="753900" cy="23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22"/>
            <p:cNvSpPr txBox="1"/>
            <p:nvPr/>
          </p:nvSpPr>
          <p:spPr>
            <a:xfrm>
              <a:off x="5326950" y="1884238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88" name="Google Shape;288;p22"/>
          <p:cNvGrpSpPr/>
          <p:nvPr/>
        </p:nvGrpSpPr>
        <p:grpSpPr>
          <a:xfrm>
            <a:off x="2664175" y="1820738"/>
            <a:ext cx="3294125" cy="2573462"/>
            <a:chOff x="2664175" y="1820738"/>
            <a:chExt cx="3294125" cy="2573462"/>
          </a:xfrm>
        </p:grpSpPr>
        <p:sp>
          <p:nvSpPr>
            <p:cNvPr id="289" name="Google Shape;289;p22"/>
            <p:cNvSpPr/>
            <p:nvPr/>
          </p:nvSpPr>
          <p:spPr>
            <a:xfrm rot="10800000">
              <a:off x="4922100" y="2235100"/>
              <a:ext cx="1036200" cy="21591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2664175" y="1820738"/>
              <a:ext cx="1008300" cy="23364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2"/>
          <p:cNvSpPr txBox="1"/>
          <p:nvPr/>
        </p:nvSpPr>
        <p:spPr>
          <a:xfrm>
            <a:off x="5906550" y="2189375"/>
            <a:ext cx="322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states with blue bars are MECs.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heights indicate the score equivalence.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5958300" y="2857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Hard to move toward high posterior region.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idx="1" type="body"/>
          </p:nvPr>
        </p:nvSpPr>
        <p:spPr>
          <a:xfrm>
            <a:off x="311700" y="847675"/>
            <a:ext cx="85206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 startAt="2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MCMC on the MEC space (Castelletti et al., 2018, Zhou and Chang, 2021)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-   R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unning MCMC on the Markov equivalence class space.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Previous works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04800" y="1981200"/>
            <a:ext cx="55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😊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Generally good mixing performance.</a:t>
            </a:r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304800" y="2590800"/>
            <a:ext cx="68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😥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Implementation of MEC operators is complicated.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Previous works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24"/>
          <p:cNvSpPr txBox="1"/>
          <p:nvPr>
            <p:ph idx="1" type="body"/>
          </p:nvPr>
        </p:nvSpPr>
        <p:spPr>
          <a:xfrm>
            <a:off x="311700" y="8476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 startAt="3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Order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MCMC (Friedman and Koller, 2003, Agrawal et al., 2018.)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24"/>
          <p:cNvSpPr txBox="1"/>
          <p:nvPr>
            <p:ph idx="1" type="body"/>
          </p:nvPr>
        </p:nvSpPr>
        <p:spPr>
          <a:xfrm>
            <a:off x="183450" y="1457275"/>
            <a:ext cx="86490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Topological ordering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 DAG </a:t>
            </a:r>
            <a:r>
              <a:rPr i="1"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 a linear extension of partial ordering from an edge set of </a:t>
            </a:r>
            <a:r>
              <a:rPr i="1"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presented as a bijection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meaning that if            , the direction of edge should always be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 b="0" l="80813" r="9608" t="0"/>
          <a:stretch/>
        </p:blipFill>
        <p:spPr>
          <a:xfrm>
            <a:off x="6520725" y="2772800"/>
            <a:ext cx="557107" cy="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/>
          </a:blip>
          <a:srcRect b="0" l="64738" r="22217" t="0"/>
          <a:stretch/>
        </p:blipFill>
        <p:spPr>
          <a:xfrm>
            <a:off x="1804475" y="2814100"/>
            <a:ext cx="663551" cy="2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b="0" l="0" r="38423" t="0"/>
          <a:stretch/>
        </p:blipFill>
        <p:spPr>
          <a:xfrm>
            <a:off x="2717250" y="2290800"/>
            <a:ext cx="3581400" cy="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3">
            <a:alphaModFix/>
          </a:blip>
          <a:srcRect b="0" l="90392" r="427" t="0"/>
          <a:stretch/>
        </p:blipFill>
        <p:spPr>
          <a:xfrm>
            <a:off x="7444700" y="2772800"/>
            <a:ext cx="533914" cy="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 b="0" l="30546" r="63145" t="0"/>
          <a:stretch/>
        </p:blipFill>
        <p:spPr>
          <a:xfrm>
            <a:off x="7077825" y="2772800"/>
            <a:ext cx="366874" cy="3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4"/>
          <p:cNvGrpSpPr/>
          <p:nvPr/>
        </p:nvGrpSpPr>
        <p:grpSpPr>
          <a:xfrm>
            <a:off x="526350" y="4098750"/>
            <a:ext cx="8055324" cy="461700"/>
            <a:chOff x="526350" y="2955750"/>
            <a:chExt cx="8055324" cy="461700"/>
          </a:xfrm>
        </p:grpSpPr>
        <p:sp>
          <p:nvSpPr>
            <p:cNvPr id="314" name="Google Shape;314;p24"/>
            <p:cNvSpPr txBox="1"/>
            <p:nvPr/>
          </p:nvSpPr>
          <p:spPr>
            <a:xfrm>
              <a:off x="526350" y="2955750"/>
              <a:ext cx="126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Example</a:t>
              </a:r>
              <a:endParaRPr b="1" sz="2200"/>
            </a:p>
          </p:txBody>
        </p:sp>
        <p:pic>
          <p:nvPicPr>
            <p:cNvPr id="315" name="Google Shape;31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9825" y="3021800"/>
              <a:ext cx="2447031" cy="3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4825" y="2973975"/>
              <a:ext cx="3776849" cy="42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Previous works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311700" y="847675"/>
            <a:ext cx="85206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 startAt="3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Order MCMC (Friedman and Koller, 2003, Agrawal et al., 2018.)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3" name="Google Shape;323;p25"/>
          <p:cNvSpPr txBox="1"/>
          <p:nvPr>
            <p:ph idx="1" type="body"/>
          </p:nvPr>
        </p:nvSpPr>
        <p:spPr>
          <a:xfrm>
            <a:off x="183450" y="1457275"/>
            <a:ext cx="8798400" cy="24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Once the ordering of variables is fixed, structure learning can be reduced to a collection of variable selection problems.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Giving a score on each ordering by summing over the scores of (a subset of)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compatible DAGs and running MCMC on the ordering space.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-76200" y="3892975"/>
            <a:ext cx="82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😥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Still traversing MECs.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-76200" y="3505200"/>
            <a:ext cx="59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😊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Generally faster mixing than structure MCMC.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Our approach: identifiability conditions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-105825" y="1228675"/>
            <a:ext cx="93063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-152400" y="1143000"/>
            <a:ext cx="6759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Score equivalence property </a:t>
            </a:r>
            <a:r>
              <a:rPr lang="en" sz="184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→ poor 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convergence of MCMC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-152400" y="1752600"/>
            <a:ext cx="8981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Imposing identifiability </a:t>
            </a:r>
            <a:r>
              <a:rPr lang="en" sz="184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→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model without score equivalence </a:t>
            </a:r>
            <a:r>
              <a:rPr lang="en" sz="184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→ better convergence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84650" y="2817800"/>
            <a:ext cx="77400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structural equation models (SEMs) with equal error variances.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(Peters and Bühlmann, 2014)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7"/>
          <p:cNvGrpSpPr/>
          <p:nvPr/>
        </p:nvGrpSpPr>
        <p:grpSpPr>
          <a:xfrm>
            <a:off x="548350" y="2193750"/>
            <a:ext cx="6616774" cy="2535300"/>
            <a:chOff x="548350" y="2193750"/>
            <a:chExt cx="6616774" cy="2535300"/>
          </a:xfrm>
        </p:grpSpPr>
        <p:sp>
          <p:nvSpPr>
            <p:cNvPr id="340" name="Google Shape;340;p27"/>
            <p:cNvSpPr txBox="1"/>
            <p:nvPr/>
          </p:nvSpPr>
          <p:spPr>
            <a:xfrm>
              <a:off x="624550" y="4174950"/>
              <a:ext cx="6528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: a parent set of </a:t>
              </a:r>
              <a:r>
                <a:rPr b="1" i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</a:t>
              </a:r>
              <a:r>
                <a:rPr b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b="1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              : hyperparameters    </a:t>
              </a:r>
              <a:endParaRPr b="1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41" name="Google Shape;341;p27"/>
            <p:cNvPicPr preferRelativeResize="0"/>
            <p:nvPr/>
          </p:nvPicPr>
          <p:blipFill rotWithShape="1">
            <a:blip r:embed="rId3">
              <a:alphaModFix/>
            </a:blip>
            <a:srcRect b="0" l="24862" r="0" t="0"/>
            <a:stretch/>
          </p:blipFill>
          <p:spPr>
            <a:xfrm>
              <a:off x="1041375" y="4455150"/>
              <a:ext cx="793453" cy="201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" name="Google Shape;342;p27"/>
            <p:cNvGrpSpPr/>
            <p:nvPr/>
          </p:nvGrpSpPr>
          <p:grpSpPr>
            <a:xfrm>
              <a:off x="548350" y="2193750"/>
              <a:ext cx="6616774" cy="1742475"/>
              <a:chOff x="548350" y="2193750"/>
              <a:chExt cx="6616774" cy="1742475"/>
            </a:xfrm>
          </p:grpSpPr>
          <p:pic>
            <p:nvPicPr>
              <p:cNvPr id="343" name="Google Shape;343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12648" r="1426" t="61964"/>
              <a:stretch/>
            </p:blipFill>
            <p:spPr>
              <a:xfrm>
                <a:off x="1517100" y="2707425"/>
                <a:ext cx="5648024" cy="1228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" name="Google Shape;344;p27"/>
              <p:cNvSpPr txBox="1"/>
              <p:nvPr/>
            </p:nvSpPr>
            <p:spPr>
              <a:xfrm>
                <a:off x="548350" y="2193750"/>
                <a:ext cx="6528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Prior </a:t>
                </a:r>
                <a:r>
                  <a:rPr b="1"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specification on parameters                            : empirical normal-inverse-gamma. </a:t>
                </a:r>
                <a:endParaRPr b="1" sz="1600"/>
              </a:p>
            </p:txBody>
          </p:sp>
          <p:pic>
            <p:nvPicPr>
              <p:cNvPr id="345" name="Google Shape;345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58068" y="2257525"/>
                <a:ext cx="1032932" cy="241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6" name="Google Shape;346;p27"/>
            <p:cNvPicPr preferRelativeResize="0"/>
            <p:nvPr/>
          </p:nvPicPr>
          <p:blipFill rotWithShape="1">
            <a:blip r:embed="rId3">
              <a:alphaModFix/>
            </a:blip>
            <a:srcRect b="0" l="0" r="75137" t="0"/>
            <a:stretch/>
          </p:blipFill>
          <p:spPr>
            <a:xfrm>
              <a:off x="1069625" y="4281725"/>
              <a:ext cx="262500" cy="201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Model specification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48" name="Google Shape;348;p27"/>
          <p:cNvGrpSpPr/>
          <p:nvPr/>
        </p:nvGrpSpPr>
        <p:grpSpPr>
          <a:xfrm>
            <a:off x="548350" y="1279350"/>
            <a:ext cx="5374750" cy="679225"/>
            <a:chOff x="548350" y="1279350"/>
            <a:chExt cx="5374750" cy="679225"/>
          </a:xfrm>
        </p:grpSpPr>
        <p:pic>
          <p:nvPicPr>
            <p:cNvPr id="349" name="Google Shape;349;p27"/>
            <p:cNvPicPr preferRelativeResize="0"/>
            <p:nvPr/>
          </p:nvPicPr>
          <p:blipFill rotWithShape="1">
            <a:blip r:embed="rId4">
              <a:alphaModFix/>
            </a:blip>
            <a:srcRect b="86321" l="22000" r="11047" t="4538"/>
            <a:stretch/>
          </p:blipFill>
          <p:spPr>
            <a:xfrm>
              <a:off x="1522400" y="1663300"/>
              <a:ext cx="4400700" cy="2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7"/>
            <p:cNvSpPr txBox="1"/>
            <p:nvPr/>
          </p:nvSpPr>
          <p:spPr>
            <a:xfrm>
              <a:off x="548350" y="1279350"/>
              <a:ext cx="515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Linear structural equation model with equal error variances </a:t>
              </a:r>
              <a:endParaRPr b="1" sz="1600"/>
            </a:p>
          </p:txBody>
        </p:sp>
      </p:grpSp>
      <p:sp>
        <p:nvSpPr>
          <p:cNvPr id="351" name="Google Shape;351;p27"/>
          <p:cNvSpPr/>
          <p:nvPr/>
        </p:nvSpPr>
        <p:spPr>
          <a:xfrm>
            <a:off x="4319425" y="1734250"/>
            <a:ext cx="225900" cy="214800"/>
          </a:xfrm>
          <a:prstGeom prst="ellipse">
            <a:avLst/>
          </a:prstGeom>
          <a:solidFill>
            <a:srgbClr val="FF0000">
              <a:alpha val="3810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3646300" y="3640675"/>
            <a:ext cx="262500" cy="214800"/>
          </a:xfrm>
          <a:prstGeom prst="ellipse">
            <a:avLst/>
          </a:prstGeom>
          <a:solidFill>
            <a:srgbClr val="6D9EEB">
              <a:alpha val="39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2772825" y="3458625"/>
            <a:ext cx="784800" cy="396900"/>
          </a:xfrm>
          <a:prstGeom prst="ellipse">
            <a:avLst/>
          </a:prstGeom>
          <a:solidFill>
            <a:srgbClr val="6D9EEB">
              <a:alpha val="39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8"/>
          <p:cNvGrpSpPr/>
          <p:nvPr/>
        </p:nvGrpSpPr>
        <p:grpSpPr>
          <a:xfrm>
            <a:off x="548350" y="974550"/>
            <a:ext cx="4603275" cy="867600"/>
            <a:chOff x="548350" y="974550"/>
            <a:chExt cx="4603275" cy="867600"/>
          </a:xfrm>
        </p:grpSpPr>
        <p:pic>
          <p:nvPicPr>
            <p:cNvPr id="359" name="Google Shape;359;p28"/>
            <p:cNvPicPr preferRelativeResize="0"/>
            <p:nvPr/>
          </p:nvPicPr>
          <p:blipFill rotWithShape="1">
            <a:blip r:embed="rId3">
              <a:alphaModFix/>
            </a:blip>
            <a:srcRect b="85443" l="37248" r="32347" t="0"/>
            <a:stretch/>
          </p:blipFill>
          <p:spPr>
            <a:xfrm>
              <a:off x="3152450" y="1427025"/>
              <a:ext cx="1999175" cy="41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28"/>
            <p:cNvSpPr txBox="1"/>
            <p:nvPr/>
          </p:nvSpPr>
          <p:spPr>
            <a:xfrm>
              <a:off x="548350" y="974550"/>
              <a:ext cx="413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Marginal posterior distributions</a:t>
              </a:r>
              <a:endParaRPr b="1" sz="1600"/>
            </a:p>
          </p:txBody>
        </p:sp>
      </p:grpSp>
      <p:grpSp>
        <p:nvGrpSpPr>
          <p:cNvPr id="361" name="Google Shape;361;p28"/>
          <p:cNvGrpSpPr/>
          <p:nvPr/>
        </p:nvGrpSpPr>
        <p:grpSpPr>
          <a:xfrm>
            <a:off x="548350" y="3641550"/>
            <a:ext cx="5823102" cy="947375"/>
            <a:chOff x="548350" y="3641550"/>
            <a:chExt cx="5823102" cy="947375"/>
          </a:xfrm>
        </p:grpSpPr>
        <p:sp>
          <p:nvSpPr>
            <p:cNvPr id="362" name="Google Shape;362;p28"/>
            <p:cNvSpPr txBox="1"/>
            <p:nvPr/>
          </p:nvSpPr>
          <p:spPr>
            <a:xfrm>
              <a:off x="548350" y="3641550"/>
              <a:ext cx="413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※ Comparing with score equivalent score </a:t>
              </a:r>
              <a:endParaRPr b="1" sz="1600">
                <a:solidFill>
                  <a:srgbClr val="FF0000"/>
                </a:solidFill>
              </a:endParaRPr>
            </a:p>
          </p:txBody>
        </p:sp>
        <p:pic>
          <p:nvPicPr>
            <p:cNvPr id="363" name="Google Shape;36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2125" y="4046075"/>
              <a:ext cx="5389327" cy="542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28"/>
          <p:cNvGrpSpPr/>
          <p:nvPr/>
        </p:nvGrpSpPr>
        <p:grpSpPr>
          <a:xfrm>
            <a:off x="548350" y="2117550"/>
            <a:ext cx="5971374" cy="1497900"/>
            <a:chOff x="548350" y="2117550"/>
            <a:chExt cx="5971374" cy="1497900"/>
          </a:xfrm>
        </p:grpSpPr>
        <p:grpSp>
          <p:nvGrpSpPr>
            <p:cNvPr id="365" name="Google Shape;365;p28"/>
            <p:cNvGrpSpPr/>
            <p:nvPr/>
          </p:nvGrpSpPr>
          <p:grpSpPr>
            <a:xfrm>
              <a:off x="548350" y="2117550"/>
              <a:ext cx="5971374" cy="1149075"/>
              <a:chOff x="548350" y="2117550"/>
              <a:chExt cx="5971374" cy="1149075"/>
            </a:xfrm>
          </p:grpSpPr>
          <p:pic>
            <p:nvPicPr>
              <p:cNvPr id="366" name="Google Shape;366;p28"/>
              <p:cNvPicPr preferRelativeResize="0"/>
              <p:nvPr/>
            </p:nvPicPr>
            <p:blipFill rotWithShape="1">
              <a:blip r:embed="rId3">
                <a:alphaModFix/>
              </a:blip>
              <a:srcRect b="43509" l="11437" r="4585" t="30835"/>
              <a:stretch/>
            </p:blipFill>
            <p:spPr>
              <a:xfrm>
                <a:off x="997825" y="2535000"/>
                <a:ext cx="5521899" cy="7316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7" name="Google Shape;367;p28"/>
              <p:cNvSpPr txBox="1"/>
              <p:nvPr/>
            </p:nvSpPr>
            <p:spPr>
              <a:xfrm>
                <a:off x="548350" y="2117550"/>
                <a:ext cx="4136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Posterior score (without score-equivalence) </a:t>
                </a:r>
                <a:endParaRPr b="1" sz="1600"/>
              </a:p>
            </p:txBody>
          </p:sp>
        </p:grpSp>
        <p:sp>
          <p:nvSpPr>
            <p:cNvPr id="368" name="Google Shape;368;p28"/>
            <p:cNvSpPr txBox="1"/>
            <p:nvPr/>
          </p:nvSpPr>
          <p:spPr>
            <a:xfrm>
              <a:off x="1005550" y="3184350"/>
              <a:ext cx="53661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where               is the residual sum of squared of node </a:t>
              </a:r>
              <a:r>
                <a:rPr i="1" lang="en" sz="16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j</a:t>
              </a:r>
              <a:endParaRPr i="1" sz="16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69" name="Google Shape;369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Model specification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1646750" y="2653900"/>
            <a:ext cx="2452500" cy="408300"/>
          </a:xfrm>
          <a:prstGeom prst="ellipse">
            <a:avLst/>
          </a:prstGeom>
          <a:solidFill>
            <a:srgbClr val="FF0000">
              <a:alpha val="3810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4903600" y="3882225"/>
            <a:ext cx="1467900" cy="756000"/>
          </a:xfrm>
          <a:prstGeom prst="ellipse">
            <a:avLst/>
          </a:prstGeom>
          <a:solidFill>
            <a:srgbClr val="6D9EEB">
              <a:alpha val="39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5284600" y="2510625"/>
            <a:ext cx="1086900" cy="756000"/>
          </a:xfrm>
          <a:prstGeom prst="ellipse">
            <a:avLst/>
          </a:prstGeom>
          <a:solidFill>
            <a:srgbClr val="6D9EEB">
              <a:alpha val="398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 b="34025" l="19592" r="69579" t="54868"/>
          <a:stretch/>
        </p:blipFill>
        <p:spPr>
          <a:xfrm>
            <a:off x="1702950" y="3241538"/>
            <a:ext cx="712026" cy="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trong model consistency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75" y="1833475"/>
            <a:ext cx="8781051" cy="1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Order-based MCMC: posterior sampling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85" name="Google Shape;385;p30"/>
          <p:cNvGrpSpPr/>
          <p:nvPr/>
        </p:nvGrpSpPr>
        <p:grpSpPr>
          <a:xfrm>
            <a:off x="1068200" y="1812750"/>
            <a:ext cx="1896650" cy="2091300"/>
            <a:chOff x="1068200" y="1812750"/>
            <a:chExt cx="1896650" cy="2091300"/>
          </a:xfrm>
        </p:grpSpPr>
        <p:grpSp>
          <p:nvGrpSpPr>
            <p:cNvPr id="386" name="Google Shape;386;p30"/>
            <p:cNvGrpSpPr/>
            <p:nvPr/>
          </p:nvGrpSpPr>
          <p:grpSpPr>
            <a:xfrm>
              <a:off x="1310350" y="1812750"/>
              <a:ext cx="1654500" cy="2091300"/>
              <a:chOff x="548350" y="1431750"/>
              <a:chExt cx="1654500" cy="2091300"/>
            </a:xfrm>
          </p:grpSpPr>
          <p:sp>
            <p:nvSpPr>
              <p:cNvPr id="387" name="Google Shape;387;p30"/>
              <p:cNvSpPr/>
              <p:nvPr/>
            </p:nvSpPr>
            <p:spPr>
              <a:xfrm>
                <a:off x="548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0"/>
              <p:cNvSpPr/>
              <p:nvPr/>
            </p:nvSpPr>
            <p:spPr>
              <a:xfrm>
                <a:off x="7007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0"/>
              <p:cNvSpPr/>
              <p:nvPr/>
            </p:nvSpPr>
            <p:spPr>
              <a:xfrm>
                <a:off x="8531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1005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0"/>
              <p:cNvSpPr/>
              <p:nvPr/>
            </p:nvSpPr>
            <p:spPr>
              <a:xfrm>
                <a:off x="1157950" y="16942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1310350" y="16942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14627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16151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1767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0"/>
              <p:cNvSpPr/>
              <p:nvPr/>
            </p:nvSpPr>
            <p:spPr>
              <a:xfrm>
                <a:off x="1919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2072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548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0"/>
              <p:cNvSpPr/>
              <p:nvPr/>
            </p:nvSpPr>
            <p:spPr>
              <a:xfrm>
                <a:off x="700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853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1005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157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1310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1462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1615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1767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1919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2072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9" name="Google Shape;409;p30"/>
              <p:cNvCxnSpPr/>
              <p:nvPr/>
            </p:nvCxnSpPr>
            <p:spPr>
              <a:xfrm rot="10800000">
                <a:off x="1174896" y="1788737"/>
                <a:ext cx="102000" cy="20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0" name="Google Shape;410;p30"/>
              <p:cNvCxnSpPr/>
              <p:nvPr/>
            </p:nvCxnSpPr>
            <p:spPr>
              <a:xfrm rot="-7184693">
                <a:off x="1285056" y="1788799"/>
                <a:ext cx="101584" cy="20119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11" name="Google Shape;411;p30"/>
              <p:cNvSpPr txBox="1"/>
              <p:nvPr/>
            </p:nvSpPr>
            <p:spPr>
              <a:xfrm>
                <a:off x="12341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sp>
            <p:nvSpPr>
              <p:cNvPr id="412" name="Google Shape;412;p30"/>
              <p:cNvSpPr txBox="1"/>
              <p:nvPr/>
            </p:nvSpPr>
            <p:spPr>
              <a:xfrm>
                <a:off x="10817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1157950" y="27610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1310350" y="27610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0"/>
              <p:cNvSpPr txBox="1"/>
              <p:nvPr/>
            </p:nvSpPr>
            <p:spPr>
              <a:xfrm>
                <a:off x="12341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16" name="Google Shape;416;p30"/>
              <p:cNvSpPr txBox="1"/>
              <p:nvPr/>
            </p:nvSpPr>
            <p:spPr>
              <a:xfrm>
                <a:off x="10817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cxnSp>
            <p:nvCxnSpPr>
              <p:cNvPr id="417" name="Google Shape;417;p30"/>
              <p:cNvCxnSpPr/>
              <p:nvPr/>
            </p:nvCxnSpPr>
            <p:spPr>
              <a:xfrm>
                <a:off x="1354675" y="2129375"/>
                <a:ext cx="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18" name="Google Shape;418;p30"/>
              <p:cNvSpPr txBox="1"/>
              <p:nvPr/>
            </p:nvSpPr>
            <p:spPr>
              <a:xfrm>
                <a:off x="548350" y="3184350"/>
                <a:ext cx="1654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adjacent transpositions</a:t>
                </a:r>
                <a:endParaRPr b="1"/>
              </a:p>
            </p:txBody>
          </p:sp>
        </p:grpSp>
        <p:pic>
          <p:nvPicPr>
            <p:cNvPr id="419" name="Google Shape;419;p30"/>
            <p:cNvPicPr preferRelativeResize="0"/>
            <p:nvPr/>
          </p:nvPicPr>
          <p:blipFill rotWithShape="1">
            <a:blip r:embed="rId3">
              <a:alphaModFix/>
            </a:blip>
            <a:srcRect b="0" l="9974" r="86052" t="90536"/>
            <a:stretch/>
          </p:blipFill>
          <p:spPr>
            <a:xfrm>
              <a:off x="1068200" y="1830200"/>
              <a:ext cx="273777" cy="22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30"/>
          <p:cNvGrpSpPr/>
          <p:nvPr/>
        </p:nvGrpSpPr>
        <p:grpSpPr>
          <a:xfrm>
            <a:off x="3284775" y="1812750"/>
            <a:ext cx="1802275" cy="2091300"/>
            <a:chOff x="3284775" y="1812750"/>
            <a:chExt cx="1802275" cy="2091300"/>
          </a:xfrm>
        </p:grpSpPr>
        <p:grpSp>
          <p:nvGrpSpPr>
            <p:cNvPr id="421" name="Google Shape;421;p30"/>
            <p:cNvGrpSpPr/>
            <p:nvPr/>
          </p:nvGrpSpPr>
          <p:grpSpPr>
            <a:xfrm>
              <a:off x="3443950" y="1812750"/>
              <a:ext cx="1643100" cy="2091300"/>
              <a:chOff x="2681950" y="1431750"/>
              <a:chExt cx="1643100" cy="2091300"/>
            </a:xfrm>
          </p:grpSpPr>
          <p:sp>
            <p:nvSpPr>
              <p:cNvPr id="422" name="Google Shape;422;p30"/>
              <p:cNvSpPr/>
              <p:nvPr/>
            </p:nvSpPr>
            <p:spPr>
              <a:xfrm>
                <a:off x="2681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2834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>
                <a:off x="29867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31391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3291550" y="16942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3901150" y="16942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0"/>
              <p:cNvSpPr/>
              <p:nvPr/>
            </p:nvSpPr>
            <p:spPr>
              <a:xfrm>
                <a:off x="3596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>
                <a:off x="37487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0"/>
              <p:cNvSpPr/>
              <p:nvPr/>
            </p:nvSpPr>
            <p:spPr>
              <a:xfrm>
                <a:off x="3443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4053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4205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2681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2834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2986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3139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3291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3443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3596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3748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3901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4053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0"/>
              <p:cNvSpPr/>
              <p:nvPr/>
            </p:nvSpPr>
            <p:spPr>
              <a:xfrm>
                <a:off x="4205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4" name="Google Shape;444;p30"/>
              <p:cNvCxnSpPr>
                <a:endCxn id="445" idx="2"/>
              </p:cNvCxnSpPr>
              <p:nvPr/>
            </p:nvCxnSpPr>
            <p:spPr>
              <a:xfrm flipH="1" rot="10800000">
                <a:off x="3871150" y="1770450"/>
                <a:ext cx="55500" cy="22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445" name="Google Shape;445;p30"/>
              <p:cNvSpPr txBox="1"/>
              <p:nvPr/>
            </p:nvSpPr>
            <p:spPr>
              <a:xfrm>
                <a:off x="38249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sp>
            <p:nvSpPr>
              <p:cNvPr id="446" name="Google Shape;446;p30"/>
              <p:cNvSpPr txBox="1"/>
              <p:nvPr/>
            </p:nvSpPr>
            <p:spPr>
              <a:xfrm>
                <a:off x="32153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47" name="Google Shape;447;p30"/>
              <p:cNvSpPr/>
              <p:nvPr/>
            </p:nvSpPr>
            <p:spPr>
              <a:xfrm>
                <a:off x="3291550" y="27610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0"/>
              <p:cNvSpPr/>
              <p:nvPr/>
            </p:nvSpPr>
            <p:spPr>
              <a:xfrm>
                <a:off x="3901150" y="27610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0"/>
              <p:cNvSpPr txBox="1"/>
              <p:nvPr/>
            </p:nvSpPr>
            <p:spPr>
              <a:xfrm>
                <a:off x="38249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50" name="Google Shape;450;p30"/>
              <p:cNvSpPr txBox="1"/>
              <p:nvPr/>
            </p:nvSpPr>
            <p:spPr>
              <a:xfrm>
                <a:off x="32153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cxnSp>
            <p:nvCxnSpPr>
              <p:cNvPr id="451" name="Google Shape;451;p30"/>
              <p:cNvCxnSpPr/>
              <p:nvPr/>
            </p:nvCxnSpPr>
            <p:spPr>
              <a:xfrm>
                <a:off x="3564475" y="2129375"/>
                <a:ext cx="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52" name="Google Shape;452;p30"/>
              <p:cNvSpPr txBox="1"/>
              <p:nvPr/>
            </p:nvSpPr>
            <p:spPr>
              <a:xfrm>
                <a:off x="2689575" y="3184350"/>
                <a:ext cx="155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random transpositions</a:t>
                </a:r>
                <a:endParaRPr b="1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453" name="Google Shape;453;p30"/>
              <p:cNvCxnSpPr>
                <a:endCxn id="446" idx="2"/>
              </p:cNvCxnSpPr>
              <p:nvPr/>
            </p:nvCxnSpPr>
            <p:spPr>
              <a:xfrm rot="10800000">
                <a:off x="3317050" y="1770450"/>
                <a:ext cx="93600" cy="21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4" name="Google Shape;454;p30"/>
              <p:cNvCxnSpPr/>
              <p:nvPr/>
            </p:nvCxnSpPr>
            <p:spPr>
              <a:xfrm>
                <a:off x="3410650" y="1996725"/>
                <a:ext cx="462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55" name="Google Shape;455;p30"/>
            <p:cNvPicPr preferRelativeResize="0"/>
            <p:nvPr/>
          </p:nvPicPr>
          <p:blipFill rotWithShape="1">
            <a:blip r:embed="rId3">
              <a:alphaModFix/>
            </a:blip>
            <a:srcRect b="0" l="35144" r="60882" t="90536"/>
            <a:stretch/>
          </p:blipFill>
          <p:spPr>
            <a:xfrm>
              <a:off x="3284775" y="1830200"/>
              <a:ext cx="273777" cy="22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30"/>
          <p:cNvGrpSpPr/>
          <p:nvPr/>
        </p:nvGrpSpPr>
        <p:grpSpPr>
          <a:xfrm>
            <a:off x="5363649" y="1812750"/>
            <a:ext cx="2340901" cy="2091300"/>
            <a:chOff x="5363649" y="1812750"/>
            <a:chExt cx="2340901" cy="2091300"/>
          </a:xfrm>
        </p:grpSpPr>
        <p:grpSp>
          <p:nvGrpSpPr>
            <p:cNvPr id="457" name="Google Shape;457;p30"/>
            <p:cNvGrpSpPr/>
            <p:nvPr/>
          </p:nvGrpSpPr>
          <p:grpSpPr>
            <a:xfrm>
              <a:off x="5501350" y="1812750"/>
              <a:ext cx="2203200" cy="2091300"/>
              <a:chOff x="4739350" y="1431750"/>
              <a:chExt cx="2203200" cy="2091300"/>
            </a:xfrm>
          </p:grpSpPr>
          <p:cxnSp>
            <p:nvCxnSpPr>
              <p:cNvPr id="458" name="Google Shape;458;p30"/>
              <p:cNvCxnSpPr/>
              <p:nvPr/>
            </p:nvCxnSpPr>
            <p:spPr>
              <a:xfrm rot="10800000">
                <a:off x="5365896" y="1788737"/>
                <a:ext cx="102000" cy="20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59" name="Google Shape;459;p30"/>
              <p:cNvCxnSpPr/>
              <p:nvPr/>
            </p:nvCxnSpPr>
            <p:spPr>
              <a:xfrm>
                <a:off x="5468050" y="1996725"/>
                <a:ext cx="462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0" name="Google Shape;460;p30"/>
              <p:cNvSpPr/>
              <p:nvPr/>
            </p:nvSpPr>
            <p:spPr>
              <a:xfrm>
                <a:off x="4815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0"/>
              <p:cNvSpPr/>
              <p:nvPr/>
            </p:nvSpPr>
            <p:spPr>
              <a:xfrm>
                <a:off x="4967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0"/>
              <p:cNvSpPr/>
              <p:nvPr/>
            </p:nvSpPr>
            <p:spPr>
              <a:xfrm>
                <a:off x="5120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52727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0"/>
              <p:cNvSpPr/>
              <p:nvPr/>
            </p:nvSpPr>
            <p:spPr>
              <a:xfrm>
                <a:off x="5425150" y="16942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6034750" y="16942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57299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>
                <a:off x="58823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5577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61871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6339550" y="16942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>
                <a:off x="4815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>
                <a:off x="4967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5120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5272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5425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5577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57299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58823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6034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61871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63395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0"/>
              <p:cNvSpPr txBox="1"/>
              <p:nvPr/>
            </p:nvSpPr>
            <p:spPr>
              <a:xfrm>
                <a:off x="59585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sp>
            <p:nvSpPr>
              <p:cNvPr id="483" name="Google Shape;483;p30"/>
              <p:cNvSpPr txBox="1"/>
              <p:nvPr/>
            </p:nvSpPr>
            <p:spPr>
              <a:xfrm>
                <a:off x="5348950" y="14317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5272750" y="2761050"/>
                <a:ext cx="119100" cy="119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6034750" y="27610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0"/>
              <p:cNvSpPr txBox="1"/>
              <p:nvPr/>
            </p:nvSpPr>
            <p:spPr>
              <a:xfrm>
                <a:off x="51965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</a:t>
                </a:r>
                <a:endParaRPr b="1"/>
              </a:p>
            </p:txBody>
          </p:sp>
          <p:cxnSp>
            <p:nvCxnSpPr>
              <p:cNvPr id="487" name="Google Shape;487;p30"/>
              <p:cNvCxnSpPr/>
              <p:nvPr/>
            </p:nvCxnSpPr>
            <p:spPr>
              <a:xfrm>
                <a:off x="5698075" y="2129375"/>
                <a:ext cx="0" cy="324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88" name="Google Shape;488;p30"/>
              <p:cNvSpPr txBox="1"/>
              <p:nvPr/>
            </p:nvSpPr>
            <p:spPr>
              <a:xfrm>
                <a:off x="4739350" y="3184350"/>
                <a:ext cx="2203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random-to-random shuffle</a:t>
                </a:r>
                <a:endParaRPr b="1"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5425150" y="2761050"/>
                <a:ext cx="119100" cy="119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0"/>
              <p:cNvSpPr txBox="1"/>
              <p:nvPr/>
            </p:nvSpPr>
            <p:spPr>
              <a:xfrm>
                <a:off x="5348950" y="2498550"/>
                <a:ext cx="203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="1"/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6034750" y="2761050"/>
                <a:ext cx="119100" cy="1191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2" name="Google Shape;492;p30"/>
              <p:cNvCxnSpPr/>
              <p:nvPr/>
            </p:nvCxnSpPr>
            <p:spPr>
              <a:xfrm flipH="1" rot="10800000">
                <a:off x="5930800" y="1813350"/>
                <a:ext cx="174600" cy="1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93" name="Google Shape;493;p30"/>
            <p:cNvPicPr preferRelativeResize="0"/>
            <p:nvPr/>
          </p:nvPicPr>
          <p:blipFill rotWithShape="1">
            <a:blip r:embed="rId3">
              <a:alphaModFix/>
            </a:blip>
            <a:srcRect b="0" l="60742" r="36287" t="90536"/>
            <a:stretch/>
          </p:blipFill>
          <p:spPr>
            <a:xfrm>
              <a:off x="5363649" y="1812750"/>
              <a:ext cx="204626" cy="22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30"/>
          <p:cNvSpPr txBox="1"/>
          <p:nvPr/>
        </p:nvSpPr>
        <p:spPr>
          <a:xfrm>
            <a:off x="57850" y="1010350"/>
            <a:ext cx="82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Possible neighborhood operators on ordering space.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Mixing of o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rder-based MCMC under the model specification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0" name="Google Shape;5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50" y="1377225"/>
            <a:ext cx="7961675" cy="227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31"/>
          <p:cNvGrpSpPr/>
          <p:nvPr/>
        </p:nvGrpSpPr>
        <p:grpSpPr>
          <a:xfrm>
            <a:off x="524671" y="3026261"/>
            <a:ext cx="7895762" cy="627590"/>
            <a:chOff x="1714875" y="2805550"/>
            <a:chExt cx="5751575" cy="371949"/>
          </a:xfrm>
        </p:grpSpPr>
        <p:sp>
          <p:nvSpPr>
            <p:cNvPr id="502" name="Google Shape;502;p31"/>
            <p:cNvSpPr/>
            <p:nvPr/>
          </p:nvSpPr>
          <p:spPr>
            <a:xfrm>
              <a:off x="5203850" y="2805550"/>
              <a:ext cx="2262600" cy="165900"/>
            </a:xfrm>
            <a:prstGeom prst="rect">
              <a:avLst/>
            </a:prstGeom>
            <a:solidFill>
              <a:srgbClr val="FF00FF">
                <a:alpha val="3631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714875" y="3011599"/>
              <a:ext cx="1023900" cy="165900"/>
            </a:xfrm>
            <a:prstGeom prst="rect">
              <a:avLst/>
            </a:prstGeom>
            <a:solidFill>
              <a:srgbClr val="FF00FF">
                <a:alpha val="3631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In today’s talk…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5325" y="995075"/>
            <a:ext cx="842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Introduction to structure learning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Computational challenges of Bayesian structure learning of DAG models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approach to tackling the challenges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Simulation</a:t>
            </a:r>
            <a:r>
              <a:rPr lang="en"/>
              <a:t>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studies - mixing behavior</a:t>
            </a:r>
            <a:endParaRPr/>
          </a:p>
        </p:txBody>
      </p:sp>
      <p:pic>
        <p:nvPicPr>
          <p:cNvPr id="509" name="Google Shape;509;p32"/>
          <p:cNvPicPr preferRelativeResize="0"/>
          <p:nvPr/>
        </p:nvPicPr>
        <p:blipFill rotWithShape="1">
          <a:blip r:embed="rId3">
            <a:alphaModFix/>
          </a:blip>
          <a:srcRect b="12441" l="0" r="25700" t="0"/>
          <a:stretch/>
        </p:blipFill>
        <p:spPr>
          <a:xfrm>
            <a:off x="1219200" y="1474925"/>
            <a:ext cx="5119498" cy="21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2"/>
          <p:cNvPicPr preferRelativeResize="0"/>
          <p:nvPr/>
        </p:nvPicPr>
        <p:blipFill rotWithShape="1">
          <a:blip r:embed="rId3">
            <a:alphaModFix/>
          </a:blip>
          <a:srcRect b="0" l="60742" r="36287" t="90536"/>
          <a:stretch/>
        </p:blipFill>
        <p:spPr>
          <a:xfrm>
            <a:off x="4566349" y="1525400"/>
            <a:ext cx="204626" cy="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2"/>
          <p:cNvPicPr preferRelativeResize="0"/>
          <p:nvPr/>
        </p:nvPicPr>
        <p:blipFill rotWithShape="1">
          <a:blip r:embed="rId3">
            <a:alphaModFix/>
          </a:blip>
          <a:srcRect b="0" l="9974" r="86052" t="90536"/>
          <a:stretch/>
        </p:blipFill>
        <p:spPr>
          <a:xfrm>
            <a:off x="1144400" y="1525400"/>
            <a:ext cx="273777" cy="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2"/>
          <p:cNvPicPr preferRelativeResize="0"/>
          <p:nvPr/>
        </p:nvPicPr>
        <p:blipFill rotWithShape="1">
          <a:blip r:embed="rId3">
            <a:alphaModFix/>
          </a:blip>
          <a:srcRect b="0" l="35144" r="60882" t="90536"/>
          <a:stretch/>
        </p:blipFill>
        <p:spPr>
          <a:xfrm>
            <a:off x="2802475" y="1525400"/>
            <a:ext cx="273777" cy="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2"/>
          <p:cNvPicPr preferRelativeResize="0"/>
          <p:nvPr/>
        </p:nvPicPr>
        <p:blipFill rotWithShape="1">
          <a:blip r:embed="rId3">
            <a:alphaModFix/>
          </a:blip>
          <a:srcRect b="0" l="85316" r="10709" t="90536"/>
          <a:stretch/>
        </p:blipFill>
        <p:spPr>
          <a:xfrm>
            <a:off x="6259699" y="1525400"/>
            <a:ext cx="273777" cy="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12441" l="74688" r="0" t="0"/>
          <a:stretch/>
        </p:blipFill>
        <p:spPr>
          <a:xfrm>
            <a:off x="6519350" y="1474925"/>
            <a:ext cx="1744123" cy="21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50" y="1753675"/>
            <a:ext cx="328550" cy="14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2"/>
          <p:cNvSpPr txBox="1"/>
          <p:nvPr/>
        </p:nvSpPr>
        <p:spPr>
          <a:xfrm>
            <a:off x="1310350" y="3717750"/>
            <a:ext cx="16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proposed model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transpositions</a:t>
            </a:r>
            <a:endParaRPr b="1"/>
          </a:p>
        </p:txBody>
      </p:sp>
      <p:sp>
        <p:nvSpPr>
          <p:cNvPr id="517" name="Google Shape;517;p32"/>
          <p:cNvSpPr txBox="1"/>
          <p:nvPr/>
        </p:nvSpPr>
        <p:spPr>
          <a:xfrm>
            <a:off x="6720550" y="3717750"/>
            <a:ext cx="16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score equivalence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transpositions</a:t>
            </a:r>
            <a:endParaRPr b="1"/>
          </a:p>
        </p:txBody>
      </p:sp>
      <p:sp>
        <p:nvSpPr>
          <p:cNvPr id="518" name="Google Shape;518;p32"/>
          <p:cNvSpPr txBox="1"/>
          <p:nvPr/>
        </p:nvSpPr>
        <p:spPr>
          <a:xfrm>
            <a:off x="3139150" y="3717750"/>
            <a:ext cx="16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proposed model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transpositions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32"/>
          <p:cNvSpPr txBox="1"/>
          <p:nvPr/>
        </p:nvSpPr>
        <p:spPr>
          <a:xfrm>
            <a:off x="4739350" y="3717750"/>
            <a:ext cx="185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proposed model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random-to-random shuffle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32"/>
          <p:cNvSpPr txBox="1"/>
          <p:nvPr/>
        </p:nvSpPr>
        <p:spPr>
          <a:xfrm>
            <a:off x="57850" y="934150"/>
            <a:ext cx="82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 traceplots - a random 20-node DAG with 30 MCMC chains.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Simulation</a:t>
            </a:r>
            <a:r>
              <a:rPr lang="en"/>
              <a:t>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studies - mixing behavior (misspecified case)</a:t>
            </a:r>
            <a:endParaRPr/>
          </a:p>
        </p:txBody>
      </p:sp>
      <p:pic>
        <p:nvPicPr>
          <p:cNvPr id="526" name="Google Shape;526;p33"/>
          <p:cNvPicPr preferRelativeResize="0"/>
          <p:nvPr/>
        </p:nvPicPr>
        <p:blipFill rotWithShape="1">
          <a:blip r:embed="rId3">
            <a:alphaModFix/>
          </a:blip>
          <a:srcRect b="0" l="0" r="50320" t="0"/>
          <a:stretch/>
        </p:blipFill>
        <p:spPr>
          <a:xfrm>
            <a:off x="4416775" y="1419875"/>
            <a:ext cx="2630325" cy="23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 rotWithShape="1">
          <a:blip r:embed="rId3">
            <a:alphaModFix/>
          </a:blip>
          <a:srcRect b="0" l="49599" r="0" t="0"/>
          <a:stretch/>
        </p:blipFill>
        <p:spPr>
          <a:xfrm>
            <a:off x="1861250" y="1419875"/>
            <a:ext cx="2668423" cy="23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 rotWithShape="1">
          <a:blip r:embed="rId4">
            <a:alphaModFix/>
          </a:blip>
          <a:srcRect b="0" l="9974" r="86052" t="90536"/>
          <a:stretch/>
        </p:blipFill>
        <p:spPr>
          <a:xfrm>
            <a:off x="1906400" y="1490125"/>
            <a:ext cx="273777" cy="2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 rotWithShape="1">
          <a:blip r:embed="rId4">
            <a:alphaModFix/>
          </a:blip>
          <a:srcRect b="0" l="35144" r="60882" t="90536"/>
          <a:stretch/>
        </p:blipFill>
        <p:spPr>
          <a:xfrm>
            <a:off x="4572000" y="1490125"/>
            <a:ext cx="273777" cy="2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3"/>
          <p:cNvSpPr txBox="1"/>
          <p:nvPr/>
        </p:nvSpPr>
        <p:spPr>
          <a:xfrm>
            <a:off x="2453350" y="3946350"/>
            <a:ext cx="16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proposed model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transpositions</a:t>
            </a:r>
            <a:endParaRPr b="1"/>
          </a:p>
        </p:txBody>
      </p:sp>
      <p:sp>
        <p:nvSpPr>
          <p:cNvPr id="531" name="Google Shape;531;p33"/>
          <p:cNvSpPr txBox="1"/>
          <p:nvPr/>
        </p:nvSpPr>
        <p:spPr>
          <a:xfrm>
            <a:off x="5272750" y="3946350"/>
            <a:ext cx="16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score equivalence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w/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transpositions</a:t>
            </a:r>
            <a:endParaRPr b="1"/>
          </a:p>
        </p:txBody>
      </p:sp>
      <p:sp>
        <p:nvSpPr>
          <p:cNvPr id="532" name="Google Shape;532;p33"/>
          <p:cNvSpPr txBox="1"/>
          <p:nvPr/>
        </p:nvSpPr>
        <p:spPr>
          <a:xfrm>
            <a:off x="57850" y="934150"/>
            <a:ext cx="82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 traceplots - a random 20-node DAG with 30 MCMC chains.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Simulation</a:t>
            </a:r>
            <a:r>
              <a:rPr lang="en"/>
              <a:t>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studies - performance evaluation</a:t>
            </a:r>
            <a:endParaRPr/>
          </a:p>
        </p:txBody>
      </p:sp>
      <p:pic>
        <p:nvPicPr>
          <p:cNvPr id="538" name="Google Shape;5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26" y="752350"/>
            <a:ext cx="7275674" cy="37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4"/>
          <p:cNvSpPr txBox="1"/>
          <p:nvPr/>
        </p:nvSpPr>
        <p:spPr>
          <a:xfrm>
            <a:off x="134050" y="4667950"/>
            <a:ext cx="545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replicates of random 40-node DAGs. (Lower the better) 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Simulation</a:t>
            </a:r>
            <a:r>
              <a:rPr lang="en"/>
              <a:t> 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studies - performance evaluation</a:t>
            </a:r>
            <a:endParaRPr/>
          </a:p>
        </p:txBody>
      </p: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27325"/>
            <a:ext cx="7599324" cy="24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57850" y="93415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Hamming distance according to the degree of heterogeneity of error variances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Real data analysis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552" name="Google Shape;552;p36"/>
          <p:cNvGraphicFramePr/>
          <p:nvPr/>
        </p:nvGraphicFramePr>
        <p:xfrm>
          <a:off x="9525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{FBBE024A-9FA1-4B9C-8455-40F54C975818}</a:tableStyleId>
              </a:tblPr>
              <a:tblGrid>
                <a:gridCol w="946600"/>
                <a:gridCol w="946600"/>
                <a:gridCol w="946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 ≤ 1.1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99.7 %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GR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1.26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53" name="Google Shape;553;p36"/>
          <p:cNvGraphicFramePr/>
          <p:nvPr/>
        </p:nvGraphicFramePr>
        <p:xfrm>
          <a:off x="4991100" y="31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{FBBE024A-9FA1-4B9C-8455-40F54C975818}</a:tableStyleId>
              </a:tblPr>
              <a:tblGrid>
                <a:gridCol w="946600"/>
                <a:gridCol w="946600"/>
                <a:gridCol w="1130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 ≤ 1.1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93.7 %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GR</a:t>
                      </a:r>
                      <a:endParaRPr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(90 directed edges)</a:t>
                      </a:r>
                      <a:endParaRPr/>
                    </a:p>
                  </a:txBody>
                  <a:tcPr marT="91425" marB="91425" marR="91425" marL="91425" anchor="ctr"/>
                </a:tc>
                <a:tc hMerge="1"/>
              </a:tr>
            </a:tbl>
          </a:graphicData>
        </a:graphic>
      </p:graphicFrame>
      <p:sp>
        <p:nvSpPr>
          <p:cNvPr id="554" name="Google Shape;554;p36"/>
          <p:cNvSpPr txBox="1"/>
          <p:nvPr/>
        </p:nvSpPr>
        <p:spPr>
          <a:xfrm>
            <a:off x="911575" y="2667000"/>
            <a:ext cx="37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Ours (without score equivalence)</a:t>
            </a: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4416775" y="2667000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Minimal I-MAP MCMC (with score equivalence)</a:t>
            </a:r>
            <a:endParaRPr/>
          </a:p>
        </p:txBody>
      </p:sp>
      <p:sp>
        <p:nvSpPr>
          <p:cNvPr id="556" name="Google Shape;556;p36"/>
          <p:cNvSpPr txBox="1"/>
          <p:nvPr/>
        </p:nvSpPr>
        <p:spPr>
          <a:xfrm>
            <a:off x="57850" y="781750"/>
            <a:ext cx="8576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single-cell RNA data for Alzheimer’s disease (scREAD, control vs. case)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After preprocessing, 2,300 control samples and 1,666 case samples (</a:t>
            </a:r>
            <a:r>
              <a:rPr i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73).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Objective: learning two DAGs (control vs. case) and comparing them.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Running 30 MCMCs (200K iterations with 100K burn-in) on two datasets.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Gelman-Rubin (GR) factors for each directed edge. 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★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Computational challenges on learning DAG model due to traversing MECs.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★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approach is to impose an identifiability condition on model and break the score equivalence.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★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discuss in theory and simulation studies that our order-based sampler under the model has good mixing property.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Summary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</a:t>
            </a:r>
            <a:endParaRPr/>
          </a:p>
        </p:txBody>
      </p:sp>
      <p:sp>
        <p:nvSpPr>
          <p:cNvPr id="568" name="Google Shape;568;p38"/>
          <p:cNvSpPr txBox="1"/>
          <p:nvPr>
            <p:ph idx="1" type="body"/>
          </p:nvPr>
        </p:nvSpPr>
        <p:spPr>
          <a:xfrm>
            <a:off x="311700" y="762000"/>
            <a:ext cx="8520600" cy="4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David Madigan, Jeremy York, and Denis Allard. Bayesian graphical models for discrete data. International Statistical Review/Revue Internationale de Statistique, pages 215–232, 1995.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Marco Grzegorczyk and Dirk Husmeier. Improving the structure MCMC sampler for Bayesian networks by introducing a new edge reversal move. Machine Learning, 71(2-3):265, 2008.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Chengwei Su and Mark E Borsuk. Improving structure MCMC for Bayesian networks through Markov blanket resampling. The Journal of Machine Learning Research, 17(1):4042–4061, 2016.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Federico Castelletti, Guido Consonni, Marco L Della Vedova, and Stefano Peluso. Learning Markov equivalence classes of directed acyclic graphs: an objective Bayes approach. Bayesian Analysis, 13 (4):1235–1260, 2018.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Nir Friedman and Daphne Koller. Being bayesian about network structure. a Bayesian approach to structure discovery in Bayesian networks. Machine learning, 50(1):95–125, 2003.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Raj Agrawal, Caroline Uhler, and Tamara Broderick. Minimal I-MAP MCMC for scalable structure discovery in causal dag models. In International Conference on Machine Learning, pages 89–98, 2018.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Quan Zhou and Hyunwoong Chang. Complexity analysis of Bayesian learning of high-dimensional DAG models and their equivalence classes. arXiv preprint arXiv:2101.04084, 2021.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Jonas Peters and Peter B¨uhlmann. Identifiability of Gaussian structural equation models with equal error variances. Biometrika, 101(1):219–228, 2014.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Real data analysis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4" name="Google Shape;5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0" y="1322525"/>
            <a:ext cx="4367401" cy="27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785" y="1322525"/>
            <a:ext cx="4336816" cy="2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9"/>
          <p:cNvSpPr txBox="1"/>
          <p:nvPr/>
        </p:nvSpPr>
        <p:spPr>
          <a:xfrm>
            <a:off x="606775" y="914400"/>
            <a:ext cx="37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Ours (without score equivalence)</a:t>
            </a:r>
            <a:endParaRPr/>
          </a:p>
        </p:txBody>
      </p:sp>
      <p:sp>
        <p:nvSpPr>
          <p:cNvPr id="577" name="Google Shape;577;p39"/>
          <p:cNvSpPr txBox="1"/>
          <p:nvPr/>
        </p:nvSpPr>
        <p:spPr>
          <a:xfrm>
            <a:off x="4950175" y="914400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Minimal I-MAP MCMC(with score equivalence)</a:t>
            </a:r>
            <a:endParaRPr/>
          </a:p>
        </p:txBody>
      </p:sp>
      <p:pic>
        <p:nvPicPr>
          <p:cNvPr id="578" name="Google Shape;5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225" y="-206002"/>
            <a:ext cx="5716250" cy="9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Motivation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 rotWithShape="1">
          <a:blip r:embed="rId3">
            <a:alphaModFix/>
          </a:blip>
          <a:srcRect b="0" l="0" r="3920" t="0"/>
          <a:stretch/>
        </p:blipFill>
        <p:spPr>
          <a:xfrm>
            <a:off x="2360800" y="976500"/>
            <a:ext cx="4312175" cy="23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600" y="3717550"/>
            <a:ext cx="4388750" cy="4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0"/>
          <p:cNvSpPr/>
          <p:nvPr/>
        </p:nvSpPr>
        <p:spPr>
          <a:xfrm>
            <a:off x="63960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0"/>
          <p:cNvSpPr/>
          <p:nvPr/>
        </p:nvSpPr>
        <p:spPr>
          <a:xfrm>
            <a:off x="65484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0"/>
          <p:cNvSpPr/>
          <p:nvPr/>
        </p:nvSpPr>
        <p:spPr>
          <a:xfrm>
            <a:off x="67008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/>
          <p:nvPr/>
        </p:nvSpPr>
        <p:spPr>
          <a:xfrm>
            <a:off x="68532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6700800" y="644400"/>
            <a:ext cx="119100" cy="119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0"/>
          <p:cNvSpPr/>
          <p:nvPr/>
        </p:nvSpPr>
        <p:spPr>
          <a:xfrm>
            <a:off x="73104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74628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76152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/>
          <p:nvPr/>
        </p:nvSpPr>
        <p:spPr>
          <a:xfrm>
            <a:off x="77676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0"/>
          <p:cNvSpPr/>
          <p:nvPr/>
        </p:nvSpPr>
        <p:spPr>
          <a:xfrm>
            <a:off x="79200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0"/>
          <p:cNvSpPr/>
          <p:nvPr/>
        </p:nvSpPr>
        <p:spPr>
          <a:xfrm>
            <a:off x="71580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40"/>
          <p:cNvCxnSpPr/>
          <p:nvPr/>
        </p:nvCxnSpPr>
        <p:spPr>
          <a:xfrm>
            <a:off x="6278051" y="937276"/>
            <a:ext cx="19770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9" name="Google Shape;599;p40"/>
          <p:cNvSpPr/>
          <p:nvPr/>
        </p:nvSpPr>
        <p:spPr>
          <a:xfrm>
            <a:off x="7005600" y="644400"/>
            <a:ext cx="119100" cy="119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1"/>
          <p:cNvSpPr txBox="1"/>
          <p:nvPr>
            <p:ph idx="1" type="body"/>
          </p:nvPr>
        </p:nvSpPr>
        <p:spPr>
          <a:xfrm>
            <a:off x="997500" y="1228675"/>
            <a:ext cx="2814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Bayesian network </a:t>
            </a:r>
            <a:endParaRPr/>
          </a:p>
        </p:txBody>
      </p:sp>
      <p:sp>
        <p:nvSpPr>
          <p:cNvPr id="605" name="Google Shape;605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Bayesian network and structure learning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06" name="Google Shape;606;p41"/>
          <p:cNvGrpSpPr/>
          <p:nvPr/>
        </p:nvGrpSpPr>
        <p:grpSpPr>
          <a:xfrm>
            <a:off x="807450" y="1297950"/>
            <a:ext cx="2899425" cy="2025600"/>
            <a:chOff x="807450" y="1297950"/>
            <a:chExt cx="2899425" cy="2025600"/>
          </a:xfrm>
        </p:grpSpPr>
        <p:pic>
          <p:nvPicPr>
            <p:cNvPr id="607" name="Google Shape;6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4350" y="1297950"/>
              <a:ext cx="778175" cy="31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1"/>
            <p:cNvPicPr preferRelativeResize="0"/>
            <p:nvPr/>
          </p:nvPicPr>
          <p:blipFill rotWithShape="1">
            <a:blip r:embed="rId3">
              <a:alphaModFix/>
            </a:blip>
            <a:srcRect b="0" l="12169" r="55806" t="0"/>
            <a:stretch/>
          </p:blipFill>
          <p:spPr>
            <a:xfrm>
              <a:off x="2928700" y="2254850"/>
              <a:ext cx="778175" cy="99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1"/>
            <p:cNvPicPr preferRelativeResize="0"/>
            <p:nvPr/>
          </p:nvPicPr>
          <p:blipFill rotWithShape="1">
            <a:blip r:embed="rId3">
              <a:alphaModFix/>
            </a:blip>
            <a:srcRect b="0" l="55280" r="10797" t="0"/>
            <a:stretch/>
          </p:blipFill>
          <p:spPr>
            <a:xfrm>
              <a:off x="807450" y="2285475"/>
              <a:ext cx="862125" cy="1038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0" name="Google Shape;610;p41"/>
            <p:cNvCxnSpPr/>
            <p:nvPr/>
          </p:nvCxnSpPr>
          <p:spPr>
            <a:xfrm flipH="1" rot="10800000">
              <a:off x="2039050" y="2748675"/>
              <a:ext cx="621300" cy="3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611" name="Google Shape;611;p41"/>
          <p:cNvGrpSpPr/>
          <p:nvPr/>
        </p:nvGrpSpPr>
        <p:grpSpPr>
          <a:xfrm>
            <a:off x="5105400" y="1154100"/>
            <a:ext cx="3970800" cy="2093250"/>
            <a:chOff x="5105400" y="1154100"/>
            <a:chExt cx="3970800" cy="2093250"/>
          </a:xfrm>
        </p:grpSpPr>
        <p:sp>
          <p:nvSpPr>
            <p:cNvPr id="612" name="Google Shape;612;p41"/>
            <p:cNvSpPr txBox="1"/>
            <p:nvPr/>
          </p:nvSpPr>
          <p:spPr>
            <a:xfrm>
              <a:off x="5105400" y="1154100"/>
              <a:ext cx="3970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Structure learning on DAG model</a:t>
              </a: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613" name="Google Shape;613;p41"/>
            <p:cNvGrpSpPr/>
            <p:nvPr/>
          </p:nvGrpSpPr>
          <p:grpSpPr>
            <a:xfrm>
              <a:off x="5303250" y="2178650"/>
              <a:ext cx="2899425" cy="1068700"/>
              <a:chOff x="5303250" y="2178650"/>
              <a:chExt cx="2899425" cy="1068700"/>
            </a:xfrm>
          </p:grpSpPr>
          <p:pic>
            <p:nvPicPr>
              <p:cNvPr id="614" name="Google Shape;614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12169" r="55806" t="0"/>
              <a:stretch/>
            </p:blipFill>
            <p:spPr>
              <a:xfrm>
                <a:off x="7424500" y="2178650"/>
                <a:ext cx="778175" cy="99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5" name="Google Shape;615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55280" r="10797" t="0"/>
              <a:stretch/>
            </p:blipFill>
            <p:spPr>
              <a:xfrm>
                <a:off x="5303250" y="2209275"/>
                <a:ext cx="862125" cy="10380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16" name="Google Shape;616;p41"/>
              <p:cNvCxnSpPr/>
              <p:nvPr/>
            </p:nvCxnSpPr>
            <p:spPr>
              <a:xfrm flipH="1">
                <a:off x="6534827" y="2672466"/>
                <a:ext cx="621300" cy="3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617" name="Google Shape;617;p41"/>
          <p:cNvGrpSpPr/>
          <p:nvPr/>
        </p:nvGrpSpPr>
        <p:grpSpPr>
          <a:xfrm>
            <a:off x="3367750" y="1918850"/>
            <a:ext cx="2252700" cy="2790100"/>
            <a:chOff x="3139150" y="1842650"/>
            <a:chExt cx="2252700" cy="2790100"/>
          </a:xfrm>
        </p:grpSpPr>
        <p:sp>
          <p:nvSpPr>
            <p:cNvPr id="618" name="Google Shape;618;p41"/>
            <p:cNvSpPr/>
            <p:nvPr/>
          </p:nvSpPr>
          <p:spPr>
            <a:xfrm>
              <a:off x="4082350" y="2013650"/>
              <a:ext cx="63000" cy="183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3139150" y="4056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520150" y="35230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053550" y="38278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3748750" y="45136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586950" y="41326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739350" y="3294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282150" y="30658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5272750" y="4056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167200" y="39616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3548200" y="34621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310200" y="29710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4767400" y="31996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300800" y="39616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615000" y="4037850"/>
              <a:ext cx="63000" cy="9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081600" y="2132850"/>
              <a:ext cx="63000" cy="1737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3776800" y="4342650"/>
              <a:ext cx="63000" cy="183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 txBox="1"/>
            <p:nvPr/>
          </p:nvSpPr>
          <p:spPr>
            <a:xfrm>
              <a:off x="3955350" y="38678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baseline="30000" lang="en">
                  <a:latin typeface="Helvetica Neue"/>
                  <a:ea typeface="Helvetica Neue"/>
                  <a:cs typeface="Helvetica Neue"/>
                  <a:sym typeface="Helvetica Neue"/>
                </a:rPr>
                <a:t>*</a:t>
              </a:r>
              <a:endParaRPr b="1" baseline="30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6" name="Google Shape;636;p41"/>
            <p:cNvSpPr txBox="1"/>
            <p:nvPr/>
          </p:nvSpPr>
          <p:spPr>
            <a:xfrm>
              <a:off x="4068400" y="1842650"/>
              <a:ext cx="262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</a:t>
              </a:r>
              <a:endParaRPr sz="9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Motivation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025" y="811446"/>
            <a:ext cx="1767575" cy="133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5"/>
          <p:cNvGrpSpPr/>
          <p:nvPr/>
        </p:nvGrpSpPr>
        <p:grpSpPr>
          <a:xfrm>
            <a:off x="5232641" y="735247"/>
            <a:ext cx="1807560" cy="1860447"/>
            <a:chOff x="5247088" y="2243288"/>
            <a:chExt cx="2352675" cy="2143125"/>
          </a:xfrm>
        </p:grpSpPr>
        <p:pic>
          <p:nvPicPr>
            <p:cNvPr id="75" name="Google Shape;7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47088" y="2243288"/>
              <a:ext cx="2352675" cy="214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5"/>
            <p:cNvSpPr/>
            <p:nvPr/>
          </p:nvSpPr>
          <p:spPr>
            <a:xfrm>
              <a:off x="6044075" y="3658025"/>
              <a:ext cx="139200" cy="167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729875" y="3429425"/>
              <a:ext cx="139200" cy="167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882275" y="3734225"/>
              <a:ext cx="139200" cy="167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663075" y="3277025"/>
              <a:ext cx="139200" cy="1671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3951100" y="1145825"/>
            <a:ext cx="1143000" cy="776175"/>
            <a:chOff x="3951100" y="1145825"/>
            <a:chExt cx="1143000" cy="776175"/>
          </a:xfrm>
        </p:grpSpPr>
        <p:sp>
          <p:nvSpPr>
            <p:cNvPr id="81" name="Google Shape;81;p15"/>
            <p:cNvSpPr/>
            <p:nvPr/>
          </p:nvSpPr>
          <p:spPr>
            <a:xfrm>
              <a:off x="3951100" y="1625600"/>
              <a:ext cx="1143000" cy="296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4280650" y="1145825"/>
              <a:ext cx="331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/>
                <a:t>?</a:t>
              </a:r>
              <a:endParaRPr b="1" sz="2600"/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3874846" y="1546595"/>
            <a:ext cx="1143000" cy="454200"/>
            <a:chOff x="3951046" y="3146795"/>
            <a:chExt cx="1143000" cy="454200"/>
          </a:xfrm>
        </p:grpSpPr>
        <p:sp>
          <p:nvSpPr>
            <p:cNvPr id="84" name="Google Shape;84;p15"/>
            <p:cNvSpPr/>
            <p:nvPr/>
          </p:nvSpPr>
          <p:spPr>
            <a:xfrm rot="10800000">
              <a:off x="3951046" y="3225698"/>
              <a:ext cx="1143000" cy="296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2700000">
              <a:off x="4550917" y="3112867"/>
              <a:ext cx="120067" cy="522057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8100000">
              <a:off x="4550917" y="3112867"/>
              <a:ext cx="120067" cy="522057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471500" y="2483450"/>
            <a:ext cx="4019250" cy="992500"/>
            <a:chOff x="2471500" y="2483450"/>
            <a:chExt cx="4019250" cy="992500"/>
          </a:xfrm>
        </p:grpSpPr>
        <p:pic>
          <p:nvPicPr>
            <p:cNvPr id="88" name="Google Shape;88;p15"/>
            <p:cNvPicPr preferRelativeResize="0"/>
            <p:nvPr/>
          </p:nvPicPr>
          <p:blipFill rotWithShape="1">
            <a:blip r:embed="rId5">
              <a:alphaModFix/>
            </a:blip>
            <a:srcRect b="0" l="12169" r="55806" t="0"/>
            <a:stretch/>
          </p:blipFill>
          <p:spPr>
            <a:xfrm>
              <a:off x="2471500" y="2483450"/>
              <a:ext cx="778175" cy="99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0925" y="2559650"/>
              <a:ext cx="829825" cy="791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" name="Google Shape;90;p15"/>
            <p:cNvCxnSpPr/>
            <p:nvPr/>
          </p:nvCxnSpPr>
          <p:spPr>
            <a:xfrm>
              <a:off x="3838225" y="2905475"/>
              <a:ext cx="1248900" cy="141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" name="Google Shape;91;p15"/>
            <p:cNvSpPr txBox="1"/>
            <p:nvPr/>
          </p:nvSpPr>
          <p:spPr>
            <a:xfrm>
              <a:off x="3879150" y="2955750"/>
              <a:ext cx="1269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association</a:t>
              </a:r>
              <a:endParaRPr b="1" sz="19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Motivation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161225" y="4855800"/>
            <a:ext cx="398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</a:t>
            </a:r>
            <a:r>
              <a:rPr b="1" lang="en" sz="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CyTargetLinker app update: A flexible solution for network extension in Cytoscape</a:t>
            </a:r>
            <a:endParaRPr sz="9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941525"/>
            <a:ext cx="4350878" cy="34732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369750" y="3501650"/>
            <a:ext cx="13956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65300" y="4395950"/>
            <a:ext cx="482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illustration of a gene regulatory network</a:t>
            </a:r>
            <a:endParaRPr b="1" sz="1900"/>
          </a:p>
        </p:txBody>
      </p:sp>
      <p:sp>
        <p:nvSpPr>
          <p:cNvPr id="101" name="Google Shape;101;p16"/>
          <p:cNvSpPr txBox="1"/>
          <p:nvPr/>
        </p:nvSpPr>
        <p:spPr>
          <a:xfrm>
            <a:off x="4625200" y="995100"/>
            <a:ext cx="43509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Golden rules: intervention/RCT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expensive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unethical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625200" y="2290500"/>
            <a:ext cx="43509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Discovering relational graph by using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pure observational data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artially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experimental data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625200" y="3662100"/>
            <a:ext cx="43509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Structure learning contains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Directed graph/undirected graph/cyclic graph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Structural equation model (SEM)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73950" y="1050750"/>
            <a:ext cx="12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endParaRPr b="1" sz="2200"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838200" y="1668650"/>
            <a:ext cx="3822192" cy="1728039"/>
            <a:chOff x="838200" y="1668650"/>
            <a:chExt cx="3822192" cy="1728039"/>
          </a:xfrm>
        </p:grpSpPr>
        <p:pic>
          <p:nvPicPr>
            <p:cNvPr id="111" name="Google Shape;111;p17"/>
            <p:cNvPicPr preferRelativeResize="0"/>
            <p:nvPr/>
          </p:nvPicPr>
          <p:blipFill rotWithShape="1">
            <a:blip r:embed="rId3">
              <a:alphaModFix/>
            </a:blip>
            <a:srcRect b="0" l="0" r="72031" t="0"/>
            <a:stretch/>
          </p:blipFill>
          <p:spPr>
            <a:xfrm>
              <a:off x="838200" y="1668650"/>
              <a:ext cx="2472151" cy="50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7"/>
            <p:cNvPicPr preferRelativeResize="0"/>
            <p:nvPr/>
          </p:nvPicPr>
          <p:blipFill rotWithShape="1">
            <a:blip r:embed="rId3">
              <a:alphaModFix/>
            </a:blip>
            <a:srcRect b="0" l="28652" r="43380" t="0"/>
            <a:stretch/>
          </p:blipFill>
          <p:spPr>
            <a:xfrm>
              <a:off x="856075" y="2278250"/>
              <a:ext cx="2472151" cy="50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200" y="2884625"/>
              <a:ext cx="3822192" cy="5120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7"/>
          <p:cNvGrpSpPr/>
          <p:nvPr/>
        </p:nvGrpSpPr>
        <p:grpSpPr>
          <a:xfrm>
            <a:off x="5576900" y="1756855"/>
            <a:ext cx="3047897" cy="2560831"/>
            <a:chOff x="5943634" y="1995350"/>
            <a:chExt cx="2682300" cy="2345728"/>
          </a:xfrm>
        </p:grpSpPr>
        <p:grpSp>
          <p:nvGrpSpPr>
            <p:cNvPr id="115" name="Google Shape;115;p17"/>
            <p:cNvGrpSpPr/>
            <p:nvPr/>
          </p:nvGrpSpPr>
          <p:grpSpPr>
            <a:xfrm>
              <a:off x="6077755" y="1995350"/>
              <a:ext cx="2291845" cy="1803675"/>
              <a:chOff x="6077755" y="1995350"/>
              <a:chExt cx="2291845" cy="1803675"/>
            </a:xfrm>
          </p:grpSpPr>
          <p:pic>
            <p:nvPicPr>
              <p:cNvPr id="116" name="Google Shape;116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32991" r="32671" t="0"/>
              <a:stretch/>
            </p:blipFill>
            <p:spPr>
              <a:xfrm>
                <a:off x="7705925" y="1995350"/>
                <a:ext cx="663675" cy="50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" name="Google Shape;117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65661" t="0"/>
              <a:stretch/>
            </p:blipFill>
            <p:spPr>
              <a:xfrm>
                <a:off x="6077755" y="1995350"/>
                <a:ext cx="663675" cy="50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7"/>
              <p:cNvPicPr preferRelativeResize="0"/>
              <p:nvPr/>
            </p:nvPicPr>
            <p:blipFill rotWithShape="1">
              <a:blip r:embed="rId5">
                <a:alphaModFix/>
              </a:blip>
              <a:srcRect b="0" l="65661" r="0" t="0"/>
              <a:stretch/>
            </p:blipFill>
            <p:spPr>
              <a:xfrm>
                <a:off x="6889650" y="3290750"/>
                <a:ext cx="663675" cy="5082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9" name="Google Shape;119;p17"/>
              <p:cNvCxnSpPr/>
              <p:nvPr/>
            </p:nvCxnSpPr>
            <p:spPr>
              <a:xfrm>
                <a:off x="6546275" y="2672925"/>
                <a:ext cx="362100" cy="580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0" name="Google Shape;120;p17"/>
              <p:cNvCxnSpPr/>
              <p:nvPr/>
            </p:nvCxnSpPr>
            <p:spPr>
              <a:xfrm rot="3600817">
                <a:off x="7536730" y="2672929"/>
                <a:ext cx="361949" cy="58130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21" name="Google Shape;121;p17"/>
            <p:cNvSpPr txBox="1"/>
            <p:nvPr/>
          </p:nvSpPr>
          <p:spPr>
            <a:xfrm>
              <a:off x="5943634" y="3960378"/>
              <a:ext cx="26823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directed acyclic graph (DAG)</a:t>
              </a:r>
              <a:endParaRPr b="1" sz="19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DAG model (Bayesian Network)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8476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Probabilistic graphical model with directed acyclic graph (DAG)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If the distribution of      is </a:t>
            </a:r>
            <a:r>
              <a:rPr i="1"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Markovian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the DAG     ,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conditional independence</a:t>
            </a:r>
            <a:r>
              <a:rPr b="1" lang="en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 can be read off from      by </a:t>
            </a:r>
            <a:r>
              <a:rPr i="1"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‘d-separation’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rule.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 is useful to calculate the marginal probability or conditional probability of     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12167" r="53909" t="0"/>
          <a:stretch/>
        </p:blipFill>
        <p:spPr>
          <a:xfrm>
            <a:off x="2783350" y="1254850"/>
            <a:ext cx="263975" cy="3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55280" r="10797" t="0"/>
          <a:stretch/>
        </p:blipFill>
        <p:spPr>
          <a:xfrm>
            <a:off x="5571375" y="1254850"/>
            <a:ext cx="263975" cy="3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55280" r="10797" t="0"/>
          <a:stretch/>
        </p:blipFill>
        <p:spPr>
          <a:xfrm>
            <a:off x="3666375" y="1563875"/>
            <a:ext cx="263975" cy="3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12167" r="53909" t="0"/>
          <a:stretch/>
        </p:blipFill>
        <p:spPr>
          <a:xfrm>
            <a:off x="8145600" y="1871500"/>
            <a:ext cx="263975" cy="3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04800" y="2362200"/>
            <a:ext cx="85206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Markov equivalence class (MEC)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set of DAGs encode the same conditional independence relations.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1516950" y="3565350"/>
            <a:ext cx="4490100" cy="1557900"/>
            <a:chOff x="1516950" y="3565350"/>
            <a:chExt cx="4490100" cy="1557900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2659950" y="3715450"/>
              <a:ext cx="3347100" cy="1407800"/>
              <a:chOff x="5250750" y="3486850"/>
              <a:chExt cx="3347100" cy="1407800"/>
            </a:xfrm>
          </p:grpSpPr>
          <p:grpSp>
            <p:nvGrpSpPr>
              <p:cNvPr id="135" name="Google Shape;135;p18"/>
              <p:cNvGrpSpPr/>
              <p:nvPr/>
            </p:nvGrpSpPr>
            <p:grpSpPr>
              <a:xfrm>
                <a:off x="5250750" y="3486850"/>
                <a:ext cx="984900" cy="1009800"/>
                <a:chOff x="754950" y="2191450"/>
                <a:chExt cx="984900" cy="1009800"/>
              </a:xfrm>
            </p:grpSpPr>
            <p:sp>
              <p:nvSpPr>
                <p:cNvPr id="136" name="Google Shape;136;p18"/>
                <p:cNvSpPr txBox="1"/>
                <p:nvPr/>
              </p:nvSpPr>
              <p:spPr>
                <a:xfrm>
                  <a:off x="754950" y="24962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1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37" name="Google Shape;137;p18"/>
                <p:cNvSpPr txBox="1"/>
                <p:nvPr/>
              </p:nvSpPr>
              <p:spPr>
                <a:xfrm>
                  <a:off x="1288350" y="21914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2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38" name="Google Shape;138;p18"/>
                <p:cNvSpPr txBox="1"/>
                <p:nvPr/>
              </p:nvSpPr>
              <p:spPr>
                <a:xfrm>
                  <a:off x="1288350" y="28010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3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139" name="Google Shape;139;p18"/>
                <p:cNvCxnSpPr/>
                <p:nvPr/>
              </p:nvCxnSpPr>
              <p:spPr>
                <a:xfrm flipH="1" rot="10800000">
                  <a:off x="1065400" y="2467725"/>
                  <a:ext cx="299100" cy="19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40" name="Google Shape;140;p18"/>
                <p:cNvCxnSpPr/>
                <p:nvPr/>
              </p:nvCxnSpPr>
              <p:spPr>
                <a:xfrm flipH="1" rot="-7203488">
                  <a:off x="1065178" y="2772484"/>
                  <a:ext cx="299474" cy="1912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grpSp>
            <p:nvGrpSpPr>
              <p:cNvPr id="141" name="Google Shape;141;p18"/>
              <p:cNvGrpSpPr/>
              <p:nvPr/>
            </p:nvGrpSpPr>
            <p:grpSpPr>
              <a:xfrm>
                <a:off x="6469950" y="3486850"/>
                <a:ext cx="984900" cy="1009800"/>
                <a:chOff x="754950" y="2191450"/>
                <a:chExt cx="984900" cy="1009800"/>
              </a:xfrm>
            </p:grpSpPr>
            <p:sp>
              <p:nvSpPr>
                <p:cNvPr id="142" name="Google Shape;142;p18"/>
                <p:cNvSpPr txBox="1"/>
                <p:nvPr/>
              </p:nvSpPr>
              <p:spPr>
                <a:xfrm>
                  <a:off x="754950" y="24962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1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43" name="Google Shape;143;p18"/>
                <p:cNvSpPr txBox="1"/>
                <p:nvPr/>
              </p:nvSpPr>
              <p:spPr>
                <a:xfrm>
                  <a:off x="1288350" y="21914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2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44" name="Google Shape;144;p18"/>
                <p:cNvSpPr txBox="1"/>
                <p:nvPr/>
              </p:nvSpPr>
              <p:spPr>
                <a:xfrm>
                  <a:off x="1288350" y="28010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3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145" name="Google Shape;145;p18"/>
                <p:cNvCxnSpPr/>
                <p:nvPr/>
              </p:nvCxnSpPr>
              <p:spPr>
                <a:xfrm flipH="1">
                  <a:off x="1065400" y="2467725"/>
                  <a:ext cx="299100" cy="19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46" name="Google Shape;146;p18"/>
                <p:cNvCxnSpPr/>
                <p:nvPr/>
              </p:nvCxnSpPr>
              <p:spPr>
                <a:xfrm flipH="1" rot="-7203488">
                  <a:off x="1065178" y="2772484"/>
                  <a:ext cx="299474" cy="1912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grpSp>
            <p:nvGrpSpPr>
              <p:cNvPr id="147" name="Google Shape;147;p18"/>
              <p:cNvGrpSpPr/>
              <p:nvPr/>
            </p:nvGrpSpPr>
            <p:grpSpPr>
              <a:xfrm>
                <a:off x="7612950" y="3486850"/>
                <a:ext cx="984900" cy="1009800"/>
                <a:chOff x="754950" y="2191450"/>
                <a:chExt cx="984900" cy="1009800"/>
              </a:xfrm>
            </p:grpSpPr>
            <p:sp>
              <p:nvSpPr>
                <p:cNvPr id="148" name="Google Shape;148;p18"/>
                <p:cNvSpPr txBox="1"/>
                <p:nvPr/>
              </p:nvSpPr>
              <p:spPr>
                <a:xfrm>
                  <a:off x="754950" y="24962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1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49" name="Google Shape;149;p18"/>
                <p:cNvSpPr txBox="1"/>
                <p:nvPr/>
              </p:nvSpPr>
              <p:spPr>
                <a:xfrm>
                  <a:off x="1288350" y="21914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2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50" name="Google Shape;150;p18"/>
                <p:cNvSpPr txBox="1"/>
                <p:nvPr/>
              </p:nvSpPr>
              <p:spPr>
                <a:xfrm>
                  <a:off x="1288350" y="2801050"/>
                  <a:ext cx="451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X</a:t>
                  </a:r>
                  <a:r>
                    <a:rPr b="1" baseline="-25000" lang="en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3</a:t>
                  </a:r>
                  <a:endParaRPr b="1" baseline="-250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cxnSp>
              <p:nvCxnSpPr>
                <p:cNvPr id="151" name="Google Shape;151;p18"/>
                <p:cNvCxnSpPr/>
                <p:nvPr/>
              </p:nvCxnSpPr>
              <p:spPr>
                <a:xfrm flipH="1" rot="10800000">
                  <a:off x="1065400" y="2467725"/>
                  <a:ext cx="299100" cy="19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152" name="Google Shape;152;p18"/>
                <p:cNvCxnSpPr/>
                <p:nvPr/>
              </p:nvCxnSpPr>
              <p:spPr>
                <a:xfrm flipH="1" rot="3584118">
                  <a:off x="1065187" y="2772539"/>
                  <a:ext cx="299407" cy="191114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</p:grpSp>
          <p:sp>
            <p:nvSpPr>
              <p:cNvPr id="153" name="Google Shape;153;p18"/>
              <p:cNvSpPr txBox="1"/>
              <p:nvPr/>
            </p:nvSpPr>
            <p:spPr>
              <a:xfrm>
                <a:off x="5631750" y="4555950"/>
                <a:ext cx="2827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Non-identifiability: Markov equivalent DAGs</a:t>
                </a:r>
                <a:endParaRPr b="1"/>
              </a:p>
            </p:txBody>
          </p:sp>
        </p:grpSp>
        <p:sp>
          <p:nvSpPr>
            <p:cNvPr id="154" name="Google Shape;154;p18"/>
            <p:cNvSpPr txBox="1"/>
            <p:nvPr/>
          </p:nvSpPr>
          <p:spPr>
            <a:xfrm>
              <a:off x="1516950" y="3565350"/>
              <a:ext cx="126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Example</a:t>
              </a:r>
              <a:endParaRPr b="1" sz="22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tructure learning of DAG models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81000" y="914400"/>
            <a:ext cx="852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Given data     , recovering the DAG that has the ‘‘best fit’’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in terms of conditional independence. 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12167" r="53909" t="0"/>
          <a:stretch/>
        </p:blipFill>
        <p:spPr>
          <a:xfrm>
            <a:off x="2043950" y="1014550"/>
            <a:ext cx="263975" cy="3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304800" y="2362200"/>
            <a:ext cx="8520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Score equivalence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Assigning the s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ame score (posterior) for all Markov equivalent DAGs.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 score-based methods used in practice are score equivalent.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Bayesian structure learning of DAG models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4114800" y="1110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Challenge: m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assive number of DAGs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increases 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super-exponentially with the number of nodes 𝘱.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-"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ore than 10</a:t>
            </a:r>
            <a:r>
              <a:rPr baseline="30000"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36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labeled DAGs on 𝘱 = 14.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69" name="Google Shape;169;p20"/>
          <p:cNvGrpSpPr/>
          <p:nvPr/>
        </p:nvGrpSpPr>
        <p:grpSpPr>
          <a:xfrm>
            <a:off x="700750" y="1218450"/>
            <a:ext cx="2639300" cy="2897200"/>
            <a:chOff x="700750" y="1218450"/>
            <a:chExt cx="2639300" cy="2897200"/>
          </a:xfrm>
        </p:grpSpPr>
        <p:sp>
          <p:nvSpPr>
            <p:cNvPr id="170" name="Google Shape;170;p20"/>
            <p:cNvSpPr/>
            <p:nvPr/>
          </p:nvSpPr>
          <p:spPr>
            <a:xfrm>
              <a:off x="700750" y="3294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1081750" y="27610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1615150" y="30658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310350" y="37516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2148550" y="33706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2300950" y="2532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1691350" y="22276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834350" y="3294450"/>
              <a:ext cx="119100" cy="11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728800" y="2285250"/>
              <a:ext cx="63000" cy="1009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1109800" y="1938150"/>
              <a:ext cx="63000" cy="822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1719400" y="1218450"/>
              <a:ext cx="63000" cy="1009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2329000" y="1523250"/>
              <a:ext cx="63000" cy="1009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862400" y="2285250"/>
              <a:ext cx="63000" cy="1009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176600" y="3123450"/>
              <a:ext cx="63000" cy="274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1643200" y="2513850"/>
              <a:ext cx="63000" cy="548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1338400" y="2742450"/>
              <a:ext cx="63000" cy="1009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1516950" y="31058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1059750" y="37154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2888550" y="32582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9" name="Google Shape;189;p20"/>
            <p:cNvCxnSpPr/>
            <p:nvPr/>
          </p:nvCxnSpPr>
          <p:spPr>
            <a:xfrm flipH="1">
              <a:off x="1404000" y="3105850"/>
              <a:ext cx="262500" cy="6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0"/>
            <p:cNvCxnSpPr>
              <a:stCxn id="186" idx="0"/>
            </p:cNvCxnSpPr>
            <p:nvPr/>
          </p:nvCxnSpPr>
          <p:spPr>
            <a:xfrm flipH="1">
              <a:off x="794400" y="3105850"/>
              <a:ext cx="948300" cy="24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20"/>
            <p:cNvCxnSpPr/>
            <p:nvPr/>
          </p:nvCxnSpPr>
          <p:spPr>
            <a:xfrm rot="10800000">
              <a:off x="1144250" y="2826325"/>
              <a:ext cx="450300" cy="26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0"/>
            <p:cNvCxnSpPr>
              <a:stCxn id="184" idx="2"/>
            </p:cNvCxnSpPr>
            <p:nvPr/>
          </p:nvCxnSpPr>
          <p:spPr>
            <a:xfrm flipH="1" rot="10800000">
              <a:off x="1674700" y="2314050"/>
              <a:ext cx="59400" cy="74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0"/>
            <p:cNvCxnSpPr>
              <a:stCxn id="186" idx="0"/>
              <a:endCxn id="175" idx="3"/>
            </p:cNvCxnSpPr>
            <p:nvPr/>
          </p:nvCxnSpPr>
          <p:spPr>
            <a:xfrm flipH="1" rot="10800000">
              <a:off x="1742700" y="2634250"/>
              <a:ext cx="575700" cy="47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0"/>
            <p:cNvCxnSpPr/>
            <p:nvPr/>
          </p:nvCxnSpPr>
          <p:spPr>
            <a:xfrm>
              <a:off x="1666500" y="3105850"/>
              <a:ext cx="465300" cy="29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20"/>
            <p:cNvCxnSpPr>
              <a:stCxn id="186" idx="0"/>
              <a:endCxn id="177" idx="2"/>
            </p:cNvCxnSpPr>
            <p:nvPr/>
          </p:nvCxnSpPr>
          <p:spPr>
            <a:xfrm>
              <a:off x="1742700" y="3105850"/>
              <a:ext cx="1091700" cy="24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96" name="Google Shape;196;p20"/>
          <p:cNvSpPr txBox="1"/>
          <p:nvPr/>
        </p:nvSpPr>
        <p:spPr>
          <a:xfrm>
            <a:off x="4069650" y="3886200"/>
            <a:ext cx="46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⟹  </a:t>
            </a:r>
            <a:r>
              <a:rPr lang="en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Markov chain Monte Carlo (MCMC)</a:t>
            </a:r>
            <a:endParaRPr sz="1700"/>
          </a:p>
        </p:txBody>
      </p:sp>
      <p:sp>
        <p:nvSpPr>
          <p:cNvPr id="197" name="Google Shape;197;p20"/>
          <p:cNvSpPr txBox="1"/>
          <p:nvPr/>
        </p:nvSpPr>
        <p:spPr>
          <a:xfrm>
            <a:off x="286550" y="4112775"/>
            <a:ext cx="362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Posterior distribution on DAG space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*b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lue bars: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posterior probability on each DAG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Previous works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311700" y="818125"/>
            <a:ext cx="85206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AutoNum type="arabicPeriod"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Structure MCMC (Madigan et al., 1995)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04" name="Google Shape;204;p21"/>
          <p:cNvGrpSpPr/>
          <p:nvPr/>
        </p:nvGrpSpPr>
        <p:grpSpPr>
          <a:xfrm>
            <a:off x="700750" y="1353250"/>
            <a:ext cx="4219100" cy="3541400"/>
            <a:chOff x="700750" y="1353250"/>
            <a:chExt cx="4219100" cy="3541400"/>
          </a:xfrm>
        </p:grpSpPr>
        <p:sp>
          <p:nvSpPr>
            <p:cNvPr id="205" name="Google Shape;205;p21"/>
            <p:cNvSpPr txBox="1"/>
            <p:nvPr/>
          </p:nvSpPr>
          <p:spPr>
            <a:xfrm>
              <a:off x="754950" y="24962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1288350" y="21914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1288350" y="28010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8" name="Google Shape;208;p21"/>
            <p:cNvCxnSpPr/>
            <p:nvPr/>
          </p:nvCxnSpPr>
          <p:spPr>
            <a:xfrm flipH="1" rot="10800000">
              <a:off x="1065400" y="2467725"/>
              <a:ext cx="299100" cy="19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09" name="Google Shape;209;p21"/>
            <p:cNvCxnSpPr/>
            <p:nvPr/>
          </p:nvCxnSpPr>
          <p:spPr>
            <a:xfrm flipH="1" rot="-7203488">
              <a:off x="1065178" y="2772484"/>
              <a:ext cx="299474" cy="1912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10" name="Google Shape;210;p21"/>
            <p:cNvSpPr txBox="1"/>
            <p:nvPr/>
          </p:nvSpPr>
          <p:spPr>
            <a:xfrm>
              <a:off x="2659950" y="16580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3193350" y="13532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3193350" y="19628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3" name="Google Shape;213;p21"/>
            <p:cNvCxnSpPr/>
            <p:nvPr/>
          </p:nvCxnSpPr>
          <p:spPr>
            <a:xfrm flipH="1" rot="10800000">
              <a:off x="2970400" y="1629525"/>
              <a:ext cx="299100" cy="19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14" name="Google Shape;214;p21"/>
            <p:cNvCxnSpPr/>
            <p:nvPr/>
          </p:nvCxnSpPr>
          <p:spPr>
            <a:xfrm flipH="1" rot="-7203488">
              <a:off x="2970178" y="1934284"/>
              <a:ext cx="299474" cy="1912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15" name="Google Shape;215;p21"/>
            <p:cNvSpPr txBox="1"/>
            <p:nvPr/>
          </p:nvSpPr>
          <p:spPr>
            <a:xfrm>
              <a:off x="2659950" y="28010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3193350" y="24962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7" name="Google Shape;217;p21"/>
            <p:cNvSpPr txBox="1"/>
            <p:nvPr/>
          </p:nvSpPr>
          <p:spPr>
            <a:xfrm>
              <a:off x="3193350" y="31058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" name="Google Shape;218;p21"/>
            <p:cNvCxnSpPr/>
            <p:nvPr/>
          </p:nvCxnSpPr>
          <p:spPr>
            <a:xfrm flipH="1" rot="-7203488">
              <a:off x="2970178" y="3077284"/>
              <a:ext cx="299474" cy="1912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19" name="Google Shape;219;p21"/>
            <p:cNvSpPr txBox="1"/>
            <p:nvPr/>
          </p:nvSpPr>
          <p:spPr>
            <a:xfrm>
              <a:off x="2659950" y="39440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3193350" y="36392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21"/>
            <p:cNvSpPr txBox="1"/>
            <p:nvPr/>
          </p:nvSpPr>
          <p:spPr>
            <a:xfrm>
              <a:off x="3193350" y="4248850"/>
              <a:ext cx="45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X</a:t>
              </a:r>
              <a:r>
                <a:rPr b="1" baseline="-25000" lang="en"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b="1" baseline="-25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" name="Google Shape;222;p21"/>
            <p:cNvCxnSpPr/>
            <p:nvPr/>
          </p:nvCxnSpPr>
          <p:spPr>
            <a:xfrm flipH="1">
              <a:off x="2970400" y="3915525"/>
              <a:ext cx="299100" cy="190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23" name="Google Shape;223;p21"/>
            <p:cNvCxnSpPr/>
            <p:nvPr/>
          </p:nvCxnSpPr>
          <p:spPr>
            <a:xfrm flipH="1" rot="-7203488">
              <a:off x="2970178" y="4220284"/>
              <a:ext cx="299474" cy="1912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24" name="Google Shape;224;p21"/>
            <p:cNvCxnSpPr>
              <a:stCxn id="206" idx="3"/>
              <a:endCxn id="210" idx="1"/>
            </p:cNvCxnSpPr>
            <p:nvPr/>
          </p:nvCxnSpPr>
          <p:spPr>
            <a:xfrm flipH="1" rot="10800000">
              <a:off x="1739850" y="1858150"/>
              <a:ext cx="920100" cy="533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" name="Google Shape;225;p21"/>
            <p:cNvCxnSpPr>
              <a:endCxn id="215" idx="1"/>
            </p:cNvCxnSpPr>
            <p:nvPr/>
          </p:nvCxnSpPr>
          <p:spPr>
            <a:xfrm>
              <a:off x="1739850" y="2772550"/>
              <a:ext cx="920100" cy="228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6" name="Google Shape;226;p21"/>
            <p:cNvCxnSpPr>
              <a:endCxn id="219" idx="1"/>
            </p:cNvCxnSpPr>
            <p:nvPr/>
          </p:nvCxnSpPr>
          <p:spPr>
            <a:xfrm>
              <a:off x="1739850" y="3191650"/>
              <a:ext cx="920100" cy="952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1"/>
            <p:cNvCxnSpPr/>
            <p:nvPr/>
          </p:nvCxnSpPr>
          <p:spPr>
            <a:xfrm>
              <a:off x="3371975" y="1713388"/>
              <a:ext cx="0" cy="2895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28" name="Google Shape;228;p21"/>
            <p:cNvSpPr txBox="1"/>
            <p:nvPr/>
          </p:nvSpPr>
          <p:spPr>
            <a:xfrm>
              <a:off x="700750" y="3184350"/>
              <a:ext cx="1039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current DAG</a:t>
              </a:r>
              <a:endParaRPr b="1"/>
            </a:p>
          </p:txBody>
        </p:sp>
        <p:sp>
          <p:nvSpPr>
            <p:cNvPr id="229" name="Google Shape;229;p21"/>
            <p:cNvSpPr txBox="1"/>
            <p:nvPr/>
          </p:nvSpPr>
          <p:spPr>
            <a:xfrm>
              <a:off x="2507550" y="4555950"/>
              <a:ext cx="153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local proposal DAGs </a:t>
              </a:r>
              <a:endParaRPr b="1"/>
            </a:p>
          </p:txBody>
        </p:sp>
        <p:cxnSp>
          <p:nvCxnSpPr>
            <p:cNvPr id="230" name="Google Shape;230;p21"/>
            <p:cNvCxnSpPr/>
            <p:nvPr/>
          </p:nvCxnSpPr>
          <p:spPr>
            <a:xfrm flipH="1" rot="10800000">
              <a:off x="2970400" y="2772525"/>
              <a:ext cx="299100" cy="190800"/>
            </a:xfrm>
            <a:prstGeom prst="straightConnector1">
              <a:avLst/>
            </a:prstGeom>
            <a:noFill/>
            <a:ln cap="flat" cmpd="sng" w="9525">
              <a:solidFill>
                <a:srgbClr val="0000FF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sp>
          <p:nvSpPr>
            <p:cNvPr id="231" name="Google Shape;231;p21"/>
            <p:cNvSpPr txBox="1"/>
            <p:nvPr/>
          </p:nvSpPr>
          <p:spPr>
            <a:xfrm>
              <a:off x="3650550" y="1660350"/>
              <a:ext cx="126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edge addition</a:t>
              </a:r>
              <a:endParaRPr b="1"/>
            </a:p>
          </p:txBody>
        </p:sp>
        <p:sp>
          <p:nvSpPr>
            <p:cNvPr id="232" name="Google Shape;232;p21"/>
            <p:cNvSpPr txBox="1"/>
            <p:nvPr/>
          </p:nvSpPr>
          <p:spPr>
            <a:xfrm>
              <a:off x="3650550" y="2879550"/>
              <a:ext cx="126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edge deletion</a:t>
              </a:r>
              <a:endParaRPr b="1"/>
            </a:p>
          </p:txBody>
        </p:sp>
        <p:sp>
          <p:nvSpPr>
            <p:cNvPr id="233" name="Google Shape;233;p21"/>
            <p:cNvSpPr txBox="1"/>
            <p:nvPr/>
          </p:nvSpPr>
          <p:spPr>
            <a:xfrm>
              <a:off x="3650550" y="4022550"/>
              <a:ext cx="126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edge reversal</a:t>
              </a:r>
              <a:endParaRPr b="1"/>
            </a:p>
          </p:txBody>
        </p:sp>
      </p:grp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4833050" y="1427725"/>
            <a:ext cx="4311000" cy="21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Problem: known to have slow mixing.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1)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Small neighborhood*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4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→ introducing new DAG operations.</a:t>
            </a:r>
            <a:endParaRPr sz="1841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6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" sz="1469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Grzegorczyk and Husmeier, 2008, Su and Borsuk, 2016)</a:t>
            </a:r>
            <a:endParaRPr sz="1469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4876800" y="3429000"/>
            <a:ext cx="517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2) Traversing MECs and score-equivalence.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